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428" r:id="rId5"/>
    <p:sldId id="406" r:id="rId6"/>
    <p:sldId id="443" r:id="rId7"/>
    <p:sldId id="442" r:id="rId8"/>
    <p:sldId id="437" r:id="rId9"/>
    <p:sldId id="438" r:id="rId10"/>
    <p:sldId id="439" r:id="rId11"/>
    <p:sldId id="440" r:id="rId12"/>
    <p:sldId id="441" r:id="rId13"/>
    <p:sldId id="445" r:id="rId14"/>
    <p:sldId id="444" r:id="rId15"/>
    <p:sldId id="446" r:id="rId16"/>
    <p:sldId id="417" r:id="rId17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72BFAE"/>
    <a:srgbClr val="E4BCAF"/>
    <a:srgbClr val="73BF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ittlere Formatvorlage 3 - 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87" autoAdjust="0"/>
    <p:restoredTop sz="69221" autoAdjust="0"/>
  </p:normalViewPr>
  <p:slideViewPr>
    <p:cSldViewPr snapToObjects="1">
      <p:cViewPr varScale="1">
        <p:scale>
          <a:sx n="50" d="100"/>
          <a:sy n="50" d="100"/>
        </p:scale>
        <p:origin x="252" y="36"/>
      </p:cViewPr>
      <p:guideLst>
        <p:guide orient="horz" pos="845"/>
        <p:guide pos="2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176"/>
    </p:cViewPr>
  </p:sorterViewPr>
  <p:notesViewPr>
    <p:cSldViewPr snapToObjects="1">
      <p:cViewPr varScale="1">
        <p:scale>
          <a:sx n="55" d="100"/>
          <a:sy n="55" d="100"/>
        </p:scale>
        <p:origin x="72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18D3A-DF45-154D-9C4C-A00CE977DABE}" type="datetimeFigureOut">
              <a:rPr lang="de-DE" smtClean="0"/>
              <a:t>04.06.2019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44AC1-5A81-FF48-8229-23FABAE0C9E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47744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974B4-1178-D94B-ABA3-51E2ADCC7305}" type="datetimeFigureOut">
              <a:rPr lang="de-DE" smtClean="0"/>
              <a:t>04.06.2019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FA4F0-7104-5D43-AB67-A774874A1C9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5916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kumimoji="1" lang="en-US" sz="1200" b="0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Dear representatives from the Czech Civil Society Sector, dear ICFO-Members and friends, </a:t>
            </a:r>
          </a:p>
          <a:p>
            <a:pPr algn="l">
              <a:lnSpc>
                <a:spcPct val="100000"/>
              </a:lnSpc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morning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welcome to the </a:t>
            </a:r>
            <a:r>
              <a:rPr kumimoji="1" lang="en-US" sz="1200" b="1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61tiest Annual General Meeting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kumimoji="1" lang="en-US" sz="1200" b="1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of ICFO</a:t>
            </a:r>
            <a:r>
              <a:rPr kumimoji="1" lang="en-US" sz="1200" b="0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. Thanks to our hosts from AVPO ICFO for the first time in its history ICFO is holding its annual conference </a:t>
            </a:r>
            <a:r>
              <a:rPr kumimoji="1" lang="en-US" sz="1200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in Central Europe. </a:t>
            </a:r>
            <a:br>
              <a:rPr kumimoji="1" lang="en-US" sz="1200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</a:br>
            <a:endParaRPr kumimoji="1" lang="en-US" sz="1200" kern="1200" baseline="0" noProof="0" dirty="0">
              <a:solidFill>
                <a:schemeClr val="tx1"/>
              </a:solidFill>
              <a:effectLst/>
              <a:latin typeface="+mn-lt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We specially welcome our guest from </a:t>
            </a:r>
            <a:r>
              <a:rPr kumimoji="1" lang="en-US" sz="1200" b="1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Poland, Slovakia and Hungary.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200" b="1" kern="1200" baseline="0" noProof="0" dirty="0">
              <a:solidFill>
                <a:schemeClr val="tx1"/>
              </a:solidFill>
              <a:effectLst/>
              <a:latin typeface="+mn-lt"/>
              <a:ea typeface="ＭＳ Ｐゴシック" pitchFamily="-109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</a:rPr>
              <a:t>We all believe in the charities and in their social work. With our work, we help them b</a:t>
            </a:r>
            <a:r>
              <a:rPr lang="en-US" b="1" noProof="0" dirty="0"/>
              <a:t>uilding</a:t>
            </a:r>
            <a:r>
              <a:rPr lang="en-US" b="1" baseline="0" noProof="0" dirty="0"/>
              <a:t> trust.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noProof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noProof="0" dirty="0"/>
              <a:t>IT </a:t>
            </a:r>
            <a:r>
              <a:rPr lang="en-US" baseline="0" noProof="0" dirty="0"/>
              <a:t>means basically </a:t>
            </a:r>
            <a:r>
              <a:rPr lang="en-US" b="1" baseline="0" noProof="0" dirty="0"/>
              <a:t>3 things</a:t>
            </a:r>
            <a:r>
              <a:rPr lang="en-US" baseline="0" noProof="0" dirty="0"/>
              <a:t>: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First</a:t>
            </a:r>
            <a:r>
              <a:rPr lang="en-US" baseline="0" noProof="0" dirty="0"/>
              <a:t>: We a</a:t>
            </a:r>
            <a:r>
              <a:rPr lang="en-US" b="1" baseline="0" noProof="0" dirty="0"/>
              <a:t>gree</a:t>
            </a:r>
            <a:r>
              <a:rPr lang="en-US" baseline="0" noProof="0" dirty="0"/>
              <a:t> on </a:t>
            </a:r>
            <a:r>
              <a:rPr lang="en-US" b="1" baseline="0" noProof="0" dirty="0"/>
              <a:t>norms </a:t>
            </a:r>
            <a:r>
              <a:rPr lang="en-US" baseline="0" noProof="0" dirty="0"/>
              <a:t>for trustworthy charities. Norms, which are accepted by charities, by the public and by donors.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Second: Convince</a:t>
            </a:r>
            <a:r>
              <a:rPr lang="en-US" baseline="0" noProof="0" dirty="0"/>
              <a:t> charities to </a:t>
            </a:r>
            <a:r>
              <a:rPr lang="en-US" b="1" baseline="0" noProof="0" dirty="0"/>
              <a:t>follow</a:t>
            </a:r>
            <a:r>
              <a:rPr lang="en-US" baseline="0" noProof="0" dirty="0"/>
              <a:t> these norms.</a:t>
            </a:r>
            <a:br>
              <a:rPr lang="en-US" baseline="0" noProof="0" dirty="0"/>
            </a:br>
            <a:endParaRPr lang="en-US" baseline="0" noProof="0" dirty="0"/>
          </a:p>
          <a:p>
            <a:r>
              <a:rPr lang="en-US" b="1" baseline="0" noProof="0" dirty="0"/>
              <a:t>Third: Inform </a:t>
            </a:r>
            <a:r>
              <a:rPr lang="en-US" b="0" baseline="0" noProof="0" dirty="0"/>
              <a:t>the public, </a:t>
            </a:r>
            <a:r>
              <a:rPr lang="en-US" baseline="0" noProof="0" dirty="0"/>
              <a:t>which charities are </a:t>
            </a:r>
            <a:r>
              <a:rPr lang="en-US" b="1" baseline="0" noProof="0" dirty="0"/>
              <a:t>trustworthy</a:t>
            </a:r>
            <a:r>
              <a:rPr lang="en-US" baseline="0" noProof="0" dirty="0"/>
              <a:t>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463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ICFO currently covers </a:t>
            </a:r>
            <a:r>
              <a:rPr kumimoji="1" lang="en-US" sz="1200" b="1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20 nations </a:t>
            </a:r>
            <a:r>
              <a:rPr kumimoji="1" lang="en-US" sz="1200" b="0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in </a:t>
            </a:r>
            <a:r>
              <a:rPr kumimoji="1" lang="en-US" sz="1200" b="1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North-</a:t>
            </a:r>
            <a:r>
              <a:rPr kumimoji="1" lang="en-US" sz="1200" b="1" baseline="0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 and Latin-America, Europa</a:t>
            </a:r>
            <a:r>
              <a:rPr kumimoji="1" lang="en-US" sz="1200" b="0" baseline="0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 and </a:t>
            </a:r>
            <a:r>
              <a:rPr kumimoji="1" lang="en-US" sz="1200" b="1" baseline="0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Asia</a:t>
            </a:r>
            <a:r>
              <a:rPr kumimoji="1" lang="en-US" sz="1200" noProof="0" dirty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are all are dedicated to inform </a:t>
            </a:r>
            <a:r>
              <a:rPr kumimoji="1" lang="en-US" sz="1200" b="1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about charities you can trust.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200" noProof="0" dirty="0">
              <a:solidFill>
                <a:schemeClr val="tx1"/>
              </a:solidFill>
              <a:latin typeface="+mn-lt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120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AVPO does it in Czech Republic</a:t>
            </a:r>
            <a:r>
              <a:rPr kumimoji="1" lang="en-US" sz="1200" kern="1200" baseline="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. And 19 other ICFO members do it in their part of the world.</a:t>
            </a:r>
            <a:r>
              <a:rPr kumimoji="1" lang="en-US" sz="1200" kern="1200" noProof="0" dirty="0">
                <a:solidFill>
                  <a:schemeClr val="tx1"/>
                </a:solidFill>
                <a:effectLst/>
                <a:latin typeface="+mn-lt"/>
                <a:ea typeface="ＭＳ Ｐゴシック" pitchFamily="-109" charset="-128"/>
                <a:cs typeface="ＭＳ Ｐゴシック" pitchFamily="-109" charset="-128"/>
              </a:rPr>
              <a:t> </a:t>
            </a:r>
          </a:p>
          <a:p>
            <a:endParaRPr kumimoji="1" lang="en-US" sz="1200" baseline="0" noProof="0" dirty="0">
              <a:solidFill>
                <a:schemeClr val="tx1"/>
              </a:solidFill>
              <a:latin typeface="+mn-lt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over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globe charity monitoring organizations face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similar challenges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when they assess 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harities.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same time the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egal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cultural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backgrounds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levels of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volunteering and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donations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well as the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trust in civil society organizations 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differs from country to country.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 typeface="+mj-lt"/>
              <a:buNone/>
            </a:pPr>
            <a:r>
              <a:rPr lang="en-US" sz="1200" baseline="0" dirty="0"/>
              <a:t>The members of ICFO share principles on 7 key areas, which we cover in our </a:t>
            </a:r>
            <a:r>
              <a:rPr lang="en-US" sz="1200" b="1" baseline="0" dirty="0"/>
              <a:t>standards for charities ICFO members customized them to the local circumstances: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17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endParaRPr lang="en-US" sz="1200" b="1" baseline="0" noProof="0" dirty="0"/>
          </a:p>
          <a:p>
            <a:pPr>
              <a:buFont typeface="+mj-lt"/>
              <a:buNone/>
            </a:pPr>
            <a:r>
              <a:rPr lang="en-US" sz="1200" b="0" baseline="0" noProof="0" dirty="0"/>
              <a:t>We define, what it means to </a:t>
            </a:r>
            <a:r>
              <a:rPr lang="en-US" sz="1200" b="1" baseline="0" noProof="0" dirty="0"/>
              <a:t>fulfill</a:t>
            </a:r>
            <a:r>
              <a:rPr lang="en-US" sz="1200" b="1" noProof="0" dirty="0"/>
              <a:t> </a:t>
            </a:r>
            <a:r>
              <a:rPr lang="en-US" sz="1200" b="0" noProof="0" dirty="0"/>
              <a:t>a mission, which is dedicated to the public benefit. </a:t>
            </a:r>
          </a:p>
          <a:p>
            <a:pPr>
              <a:buFont typeface="+mj-lt"/>
              <a:buNone/>
            </a:pPr>
            <a:endParaRPr lang="en-US" sz="1200" b="1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1580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="0" noProof="0" dirty="0"/>
              <a:t>We aim for </a:t>
            </a:r>
            <a:r>
              <a:rPr lang="en-US" sz="1200" b="1" noProof="0" dirty="0"/>
              <a:t>good governance</a:t>
            </a:r>
            <a:r>
              <a:rPr lang="en-US" sz="1200" b="0" noProof="0" dirty="0"/>
              <a:t>:</a:t>
            </a:r>
          </a:p>
          <a:p>
            <a:pPr>
              <a:buFont typeface="+mj-lt"/>
              <a:buNone/>
            </a:pPr>
            <a:endParaRPr lang="en-US" sz="1200" b="0" noProof="0" dirty="0"/>
          </a:p>
          <a:p>
            <a:pPr>
              <a:buFont typeface="+mj-lt"/>
              <a:buNone/>
            </a:pPr>
            <a:r>
              <a:rPr lang="en-US" sz="1200" b="0" noProof="0" dirty="0"/>
              <a:t>We ask charities to have an </a:t>
            </a:r>
            <a:r>
              <a:rPr lang="en-US" sz="1200" b="1" noProof="0" dirty="0"/>
              <a:t>active governing body. </a:t>
            </a:r>
          </a:p>
          <a:p>
            <a:pPr>
              <a:buFont typeface="+mj-lt"/>
              <a:buNone/>
            </a:pPr>
            <a:r>
              <a:rPr lang="en-US" sz="1200" b="0" baseline="0" noProof="0" dirty="0"/>
              <a:t>And</a:t>
            </a:r>
            <a:r>
              <a:rPr lang="en-US" sz="1200" b="1" baseline="0" noProof="0" dirty="0"/>
              <a:t> </a:t>
            </a:r>
            <a:r>
              <a:rPr lang="en-US" sz="1200" b="0" noProof="0" dirty="0"/>
              <a:t>effective </a:t>
            </a:r>
            <a:r>
              <a:rPr lang="en-US" sz="1200" b="1" noProof="0" dirty="0"/>
              <a:t>supervisory structures</a:t>
            </a:r>
            <a:r>
              <a:rPr lang="en-US" sz="1200" b="0" noProof="0" dirty="0"/>
              <a:t>.</a:t>
            </a:r>
          </a:p>
          <a:p>
            <a:pPr>
              <a:buFont typeface="+mj-lt"/>
              <a:buNone/>
            </a:pPr>
            <a:r>
              <a:rPr lang="en-US" sz="1200" b="0" noProof="0" dirty="0"/>
              <a:t>We make sure</a:t>
            </a:r>
            <a:r>
              <a:rPr lang="en-US" sz="1200" b="0" baseline="0" noProof="0" dirty="0"/>
              <a:t> they </a:t>
            </a:r>
            <a:r>
              <a:rPr lang="en-US" sz="1200" b="1" noProof="0" dirty="0"/>
              <a:t>fulfill their responsibilities.</a:t>
            </a:r>
            <a:r>
              <a:rPr lang="en-US" sz="1200" b="1" baseline="0" noProof="0" dirty="0"/>
              <a:t> </a:t>
            </a:r>
          </a:p>
          <a:p>
            <a:pPr>
              <a:buFont typeface="+mj-lt"/>
              <a:buNone/>
            </a:pPr>
            <a:r>
              <a:rPr lang="en-US" sz="1200" b="0" noProof="0" dirty="0"/>
              <a:t>And that they act with the </a:t>
            </a:r>
            <a:r>
              <a:rPr lang="en-US" sz="1200" b="1" noProof="0" dirty="0"/>
              <a:t>necessary independence.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0465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="0" noProof="0" dirty="0"/>
              <a:t>We look at the financials of charities: The information must be </a:t>
            </a:r>
            <a:r>
              <a:rPr lang="en-US" sz="1200" b="1" noProof="0" dirty="0"/>
              <a:t>complete,</a:t>
            </a:r>
            <a:r>
              <a:rPr lang="en-US" sz="1200" b="1" baseline="0" noProof="0" dirty="0"/>
              <a:t> </a:t>
            </a:r>
            <a:r>
              <a:rPr lang="en-US" sz="1200" b="1" noProof="0" dirty="0"/>
              <a:t>accurate,</a:t>
            </a:r>
            <a:r>
              <a:rPr lang="en-US" sz="1200" b="1" baseline="0" noProof="0" dirty="0"/>
              <a:t> </a:t>
            </a:r>
            <a:r>
              <a:rPr lang="en-US" sz="1200" b="1" noProof="0" dirty="0"/>
              <a:t>true </a:t>
            </a:r>
            <a:r>
              <a:rPr lang="en-US" sz="1200" b="0" noProof="0" dirty="0"/>
              <a:t>and provide a </a:t>
            </a:r>
            <a:r>
              <a:rPr lang="en-US" sz="1200" b="1" noProof="0" dirty="0"/>
              <a:t>fair view </a:t>
            </a:r>
            <a:r>
              <a:rPr lang="en-US" sz="1200" b="0" noProof="0" dirty="0"/>
              <a:t>of the financial situation.</a:t>
            </a:r>
            <a:r>
              <a:rPr lang="en-US" sz="1200" b="0" baseline="0" noProof="0" dirty="0"/>
              <a:t> </a:t>
            </a:r>
            <a:endParaRPr lang="en-US" sz="1200" b="1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664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="0" noProof="0" dirty="0"/>
              <a:t>We ask for </a:t>
            </a:r>
            <a:r>
              <a:rPr lang="en-US" sz="1200" b="1" noProof="0" dirty="0"/>
              <a:t>transparency </a:t>
            </a:r>
            <a:r>
              <a:rPr lang="en-US" sz="1200" b="0" noProof="0" dirty="0"/>
              <a:t>about the </a:t>
            </a:r>
            <a:r>
              <a:rPr lang="en-US" sz="1200" b="1" noProof="0" dirty="0"/>
              <a:t>costs for fundraising and overhead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6738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="0" baseline="0" noProof="0" dirty="0"/>
              <a:t>We address </a:t>
            </a:r>
            <a:r>
              <a:rPr lang="en-US" sz="1200" b="1" baseline="0" noProof="0" dirty="0"/>
              <a:t>effectiveness</a:t>
            </a:r>
            <a:r>
              <a:rPr lang="en-US" sz="1200" b="0" baseline="0" noProof="0" dirty="0"/>
              <a:t>: We e</a:t>
            </a:r>
            <a:r>
              <a:rPr lang="en-US" sz="1200" b="1" baseline="0" noProof="0" dirty="0"/>
              <a:t>ither </a:t>
            </a:r>
            <a:r>
              <a:rPr lang="en-US" sz="1200" b="1" u="sng" baseline="0" noProof="0" dirty="0"/>
              <a:t>ask</a:t>
            </a:r>
            <a:r>
              <a:rPr lang="en-US" sz="1200" b="1" baseline="0" noProof="0" dirty="0"/>
              <a:t> </a:t>
            </a:r>
            <a:r>
              <a:rPr lang="en-US" sz="1200" b="0" baseline="0" noProof="0" dirty="0"/>
              <a:t>the charity to assess regularly the result of its </a:t>
            </a:r>
            <a:r>
              <a:rPr lang="en-US" sz="1200" b="0" noProof="0" dirty="0"/>
              <a:t>activities. Or </a:t>
            </a:r>
            <a:r>
              <a:rPr lang="en-US" sz="1200" b="1" noProof="0" dirty="0"/>
              <a:t>at least we </a:t>
            </a:r>
            <a:r>
              <a:rPr lang="en-US" sz="1200" b="1" u="sng" noProof="0" dirty="0"/>
              <a:t>promote</a:t>
            </a:r>
            <a:r>
              <a:rPr lang="en-US" sz="1200" b="1" noProof="0" dirty="0"/>
              <a:t> i</a:t>
            </a:r>
            <a:r>
              <a:rPr lang="en-US" sz="1200" b="0" noProof="0" dirty="0"/>
              <a:t>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444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="0" baseline="0" noProof="0" dirty="0"/>
              <a:t>We ask for I</a:t>
            </a:r>
            <a:r>
              <a:rPr lang="en-US" sz="1200" b="1" baseline="0" noProof="0" dirty="0"/>
              <a:t>ntegrity</a:t>
            </a:r>
            <a:r>
              <a:rPr lang="en-US" sz="1200" b="0" baseline="0" noProof="0" dirty="0"/>
              <a:t>: Charity </a:t>
            </a:r>
            <a:r>
              <a:rPr lang="en-US" sz="1200" b="0" noProof="0" dirty="0"/>
              <a:t>must be ethical, truthful, accurate and neither misleading nor aggressive. </a:t>
            </a:r>
          </a:p>
          <a:p>
            <a:pPr>
              <a:buFont typeface="+mj-lt"/>
              <a:buNone/>
            </a:pPr>
            <a:r>
              <a:rPr lang="en-US" sz="1200" b="0" noProof="0" dirty="0"/>
              <a:t/>
            </a:r>
            <a:br>
              <a:rPr lang="en-US" sz="1200" b="0" noProof="0" dirty="0"/>
            </a:br>
            <a:r>
              <a:rPr lang="en-US" sz="1200" b="0" noProof="0" dirty="0"/>
              <a:t>Compliance with the law, norms and values are important for the</a:t>
            </a:r>
            <a:r>
              <a:rPr lang="en-US" sz="1200" b="0" baseline="0" noProof="0" dirty="0"/>
              <a:t> b</a:t>
            </a:r>
            <a:r>
              <a:rPr lang="en-US" sz="1200" b="0" noProof="0" dirty="0"/>
              <a:t>ehavior of the entire organization</a:t>
            </a:r>
            <a:r>
              <a:rPr lang="en-US" sz="1200" b="0" baseline="0" noProof="0" dirty="0"/>
              <a:t>, </a:t>
            </a:r>
            <a:r>
              <a:rPr lang="en-US" sz="1200" b="0" noProof="0" dirty="0"/>
              <a:t>not only</a:t>
            </a:r>
            <a:r>
              <a:rPr lang="en-US" sz="1200" b="0" baseline="0" noProof="0" dirty="0"/>
              <a:t> true for F</a:t>
            </a:r>
            <a:r>
              <a:rPr lang="en-US" sz="1200" b="0" noProof="0" dirty="0"/>
              <a:t>undraising</a:t>
            </a:r>
            <a:r>
              <a:rPr lang="en-US" sz="1200" b="0" baseline="0" noProof="0" dirty="0"/>
              <a:t> and </a:t>
            </a:r>
            <a:r>
              <a:rPr lang="en-US" sz="1200" b="0" noProof="0" dirty="0"/>
              <a:t>Communication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004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="0" noProof="0" dirty="0"/>
              <a:t>We promote</a:t>
            </a:r>
            <a:r>
              <a:rPr lang="en-US" sz="1200" b="0" baseline="0" noProof="0" dirty="0"/>
              <a:t> </a:t>
            </a:r>
            <a:r>
              <a:rPr lang="en-US" sz="1200" b="1" noProof="0" dirty="0"/>
              <a:t>Transparency</a:t>
            </a:r>
            <a:r>
              <a:rPr lang="en-US" sz="1200" b="0" noProof="0" dirty="0"/>
              <a:t>:</a:t>
            </a:r>
            <a:r>
              <a:rPr lang="en-US" sz="1200" b="0" baseline="0" noProof="0" dirty="0"/>
              <a:t> Charities should i</a:t>
            </a:r>
            <a:r>
              <a:rPr lang="en-US" sz="1200" b="0" noProof="0" dirty="0"/>
              <a:t>nform</a:t>
            </a:r>
            <a:r>
              <a:rPr lang="en-US" sz="1200" b="0" baseline="0" noProof="0" dirty="0"/>
              <a:t> </a:t>
            </a:r>
            <a:r>
              <a:rPr lang="en-US" sz="1200" b="0" noProof="0" dirty="0"/>
              <a:t>the public freely available about their background, their finances, their activities and their results.</a:t>
            </a:r>
          </a:p>
          <a:p>
            <a:pPr>
              <a:buFont typeface="+mj-lt"/>
              <a:buAutoNum type="arabicPeriod"/>
            </a:pPr>
            <a:endParaRPr lang="en-US" sz="1200" b="0" baseline="0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566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ensure</a:t>
            </a:r>
            <a:r>
              <a:rPr lang="en-US" baseline="0" noProof="0" dirty="0"/>
              <a:t> </a:t>
            </a:r>
            <a:r>
              <a:rPr lang="en-US" noProof="0" dirty="0"/>
              <a:t>that standards </a:t>
            </a:r>
            <a:r>
              <a:rPr lang="en-US" baseline="0" noProof="0" dirty="0"/>
              <a:t>will be </a:t>
            </a:r>
            <a:r>
              <a:rPr lang="en-US" b="1" noProof="0" dirty="0"/>
              <a:t>broadly accepted</a:t>
            </a:r>
            <a:r>
              <a:rPr lang="en-US" b="1" baseline="0" noProof="0" dirty="0"/>
              <a:t>, </a:t>
            </a:r>
            <a:r>
              <a:rPr lang="en-US" b="0" baseline="0" noProof="0" dirty="0"/>
              <a:t>that</a:t>
            </a:r>
            <a:r>
              <a:rPr lang="en-US" baseline="0" noProof="0" dirty="0"/>
              <a:t> they </a:t>
            </a:r>
            <a:r>
              <a:rPr lang="en-US" b="1" noProof="0" dirty="0"/>
              <a:t>can be met </a:t>
            </a:r>
            <a:r>
              <a:rPr lang="en-US" noProof="0" dirty="0"/>
              <a:t>and that we</a:t>
            </a:r>
            <a:r>
              <a:rPr lang="en-US" baseline="0" noProof="0" dirty="0"/>
              <a:t> can </a:t>
            </a:r>
            <a:r>
              <a:rPr lang="en-US" b="1" noProof="0" dirty="0"/>
              <a:t>enforce them.</a:t>
            </a:r>
          </a:p>
          <a:p>
            <a:endParaRPr lang="en-US" b="1" baseline="0" noProof="0" dirty="0"/>
          </a:p>
          <a:p>
            <a:pPr>
              <a:buFont typeface="+mj-lt"/>
              <a:buNone/>
            </a:pPr>
            <a:endParaRPr lang="en-US" sz="1200" b="1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102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</a:t>
            </a:r>
            <a:r>
              <a:rPr lang="en-US" b="1" noProof="0" dirty="0"/>
              <a:t>treat</a:t>
            </a:r>
            <a:r>
              <a:rPr lang="en-US" noProof="0" dirty="0"/>
              <a:t> </a:t>
            </a:r>
            <a:r>
              <a:rPr lang="en-US" b="1" noProof="0" dirty="0"/>
              <a:t>charities fairly </a:t>
            </a:r>
            <a:r>
              <a:rPr lang="en-US" noProof="0" dirty="0"/>
              <a:t>and at the same time</a:t>
            </a:r>
            <a:r>
              <a:rPr lang="en-US" b="1" baseline="0" noProof="0" dirty="0"/>
              <a:t> we </a:t>
            </a:r>
            <a:r>
              <a:rPr lang="en-US" noProof="0" dirty="0"/>
              <a:t>make sure the assessment is </a:t>
            </a:r>
            <a:r>
              <a:rPr lang="en-US" b="1" noProof="0" dirty="0"/>
              <a:t>credible for donors</a:t>
            </a:r>
            <a:r>
              <a:rPr lang="en-US" b="1" baseline="0" noProof="0" dirty="0"/>
              <a:t> </a:t>
            </a:r>
          </a:p>
          <a:p>
            <a:endParaRPr lang="en-US" b="1" baseline="0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064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noProof="0" dirty="0"/>
              <a:t>We let</a:t>
            </a:r>
            <a:r>
              <a:rPr lang="en-US" b="1" baseline="0" noProof="0" dirty="0"/>
              <a:t> the public know, </a:t>
            </a:r>
            <a:r>
              <a:rPr lang="en-US" baseline="0" noProof="0" dirty="0"/>
              <a:t>which </a:t>
            </a:r>
            <a:r>
              <a:rPr lang="en-US" baseline="0" noProof="0" dirty="0" err="1"/>
              <a:t>charites</a:t>
            </a:r>
            <a:r>
              <a:rPr lang="en-US" baseline="0" noProof="0" dirty="0"/>
              <a:t> are </a:t>
            </a:r>
            <a:r>
              <a:rPr lang="en-US" b="1" baseline="0" noProof="0" dirty="0"/>
              <a:t>trustworthy </a:t>
            </a:r>
            <a:r>
              <a:rPr lang="en-US" baseline="0" noProof="0" dirty="0"/>
              <a:t>and </a:t>
            </a:r>
            <a:r>
              <a:rPr lang="en-US" b="1" baseline="0" noProof="0" dirty="0"/>
              <a:t>how we determined </a:t>
            </a:r>
            <a:r>
              <a:rPr lang="en-US" baseline="0" noProof="0" dirty="0"/>
              <a:t>this.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792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noProof="0" dirty="0"/>
              <a:t>ICFO members will determine in more detail, </a:t>
            </a:r>
            <a:r>
              <a:rPr lang="en-US" sz="1200" b="1" baseline="0" noProof="0" dirty="0"/>
              <a:t>what this means in their local context.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baseline="0" noProof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They will </a:t>
            </a:r>
            <a:r>
              <a:rPr lang="en-US" b="1" baseline="0" dirty="0"/>
              <a:t>implement ICFO principles customized</a:t>
            </a:r>
            <a:r>
              <a:rPr lang="en-US" baseline="0" dirty="0"/>
              <a:t> to the </a:t>
            </a:r>
            <a:r>
              <a:rPr lang="en-US" sz="1200" b="0" baseline="0" noProof="0" dirty="0"/>
              <a:t>circumstances in their country and respect the common norms.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ICFO principles </a:t>
            </a:r>
            <a:r>
              <a:rPr lang="en-US" b="1" dirty="0"/>
              <a:t>help charity</a:t>
            </a:r>
            <a:r>
              <a:rPr lang="en-US" b="1" baseline="0" dirty="0"/>
              <a:t> monitoring agencies </a:t>
            </a:r>
            <a:r>
              <a:rPr lang="en-US" dirty="0"/>
              <a:t>to set </a:t>
            </a:r>
            <a:r>
              <a:rPr lang="en-US" b="1" dirty="0"/>
              <a:t>standards</a:t>
            </a:r>
            <a:r>
              <a:rPr lang="en-US" dirty="0"/>
              <a:t>, to </a:t>
            </a:r>
            <a:r>
              <a:rPr lang="en-US" b="1" dirty="0"/>
              <a:t>evaluate charities </a:t>
            </a:r>
            <a:r>
              <a:rPr lang="en-US" dirty="0"/>
              <a:t>and </a:t>
            </a:r>
            <a:r>
              <a:rPr lang="en-US" b="1" dirty="0"/>
              <a:t>to inform the public</a:t>
            </a:r>
            <a:r>
              <a:rPr lang="en-US" dirty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Together we are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 and maintaining donors trust.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i="0" kern="1200" baseline="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baseline="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Today’s conference is a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 opportunity </a:t>
            </a: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reflect on Donor’s trust.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baseline="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a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perfect day </a:t>
            </a: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 experiences among nations </a:t>
            </a: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to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meet representatives from the Czech Civil Society sector</a:t>
            </a: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baseline="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wish all of us an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 day </a:t>
            </a: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</a:t>
            </a:r>
            <a:r>
              <a:rPr lang="en-US" sz="1200" b="1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new insights</a:t>
            </a:r>
            <a:r>
              <a:rPr lang="en-US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42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097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4"/>
          </a:xfrm>
        </p:spPr>
        <p:txBody>
          <a:bodyPr anchor="ctr" anchorCtr="1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6"/>
          </a:xfrm>
        </p:spPr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08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0528" y="0"/>
            <a:ext cx="9144000" cy="1138138"/>
          </a:xfrm>
        </p:spPr>
        <p:txBody>
          <a:bodyPr anchor="ctr" anchorCtr="1"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655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48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 anchor="ctr" anchorCtr="1"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3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68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12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1367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800600"/>
            <a:ext cx="688315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727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5536" y="5367338"/>
            <a:ext cx="6883152" cy="804862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3161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2A2156"/>
          </a:solidFill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10387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883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tiff"/><Relationship Id="rId18" Type="http://schemas.openxmlformats.org/officeDocument/2006/relationships/image" Target="../media/image16.tiff"/><Relationship Id="rId26" Type="http://schemas.openxmlformats.org/officeDocument/2006/relationships/image" Target="../media/image24.png"/><Relationship Id="rId3" Type="http://schemas.openxmlformats.org/officeDocument/2006/relationships/image" Target="../media/image2.png"/><Relationship Id="rId21" Type="http://schemas.openxmlformats.org/officeDocument/2006/relationships/image" Target="../media/image19.tiff"/><Relationship Id="rId7" Type="http://schemas.openxmlformats.org/officeDocument/2006/relationships/image" Target="../media/image5.png"/><Relationship Id="rId12" Type="http://schemas.openxmlformats.org/officeDocument/2006/relationships/image" Target="../media/image10.tiff"/><Relationship Id="rId17" Type="http://schemas.openxmlformats.org/officeDocument/2006/relationships/image" Target="../media/image15.tiff"/><Relationship Id="rId25" Type="http://schemas.openxmlformats.org/officeDocument/2006/relationships/image" Target="../media/image23.tif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9.tiff"/><Relationship Id="rId24" Type="http://schemas.openxmlformats.org/officeDocument/2006/relationships/image" Target="../media/image22.tiff"/><Relationship Id="rId5" Type="http://schemas.openxmlformats.org/officeDocument/2006/relationships/image" Target="../media/image4.png"/><Relationship Id="rId15" Type="http://schemas.openxmlformats.org/officeDocument/2006/relationships/image" Target="../media/image13.tiff"/><Relationship Id="rId23" Type="http://schemas.openxmlformats.org/officeDocument/2006/relationships/image" Target="../media/image21.tiff"/><Relationship Id="rId10" Type="http://schemas.openxmlformats.org/officeDocument/2006/relationships/image" Target="../media/image8.tiff"/><Relationship Id="rId19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media/image7.tiff"/><Relationship Id="rId14" Type="http://schemas.openxmlformats.org/officeDocument/2006/relationships/image" Target="../media/image12.tiff"/><Relationship Id="rId22" Type="http://schemas.openxmlformats.org/officeDocument/2006/relationships/image" Target="../media/image2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A084684-7296-9945-B51E-26EA5455B9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88617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4149080"/>
            <a:ext cx="4104456" cy="2708920"/>
          </a:xfrm>
          <a:noFill/>
        </p:spPr>
        <p:txBody>
          <a:bodyPr anchor="t" anchorCtr="0"/>
          <a:lstStyle/>
          <a:p>
            <a:r>
              <a:rPr lang="en-US" sz="5200" dirty="0"/>
              <a:t>We build Trust </a:t>
            </a:r>
          </a:p>
        </p:txBody>
      </p:sp>
    </p:spTree>
    <p:extLst>
      <p:ext uri="{BB962C8B-B14F-4D97-AF65-F5344CB8AC3E}">
        <p14:creationId xmlns:p14="http://schemas.microsoft.com/office/powerpoint/2010/main" val="156773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weltkarte.png"/>
          <p:cNvPicPr>
            <a:picLocks noChangeAspect="1"/>
          </p:cNvPicPr>
          <p:nvPr/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32" y="1726209"/>
            <a:ext cx="9171932" cy="44483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ICFO and its Members</a:t>
            </a:r>
            <a:endParaRPr lang="de-DE" dirty="0"/>
          </a:p>
        </p:txBody>
      </p:sp>
      <p:pic>
        <p:nvPicPr>
          <p:cNvPr id="11" name="Bild 10" descr="ICF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1340768"/>
            <a:ext cx="601216" cy="630979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107504" y="5805264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30000"/>
              </a:spcBef>
              <a:defRPr/>
            </a:pPr>
            <a:r>
              <a:rPr kumimoji="1" lang="en-US">
                <a:solidFill>
                  <a:prstClr val="black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.</a:t>
            </a:r>
          </a:p>
        </p:txBody>
      </p:sp>
      <p:pic>
        <p:nvPicPr>
          <p:cNvPr id="17" name="Bild 16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2741290"/>
            <a:ext cx="360040" cy="360040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0988" y="2685019"/>
            <a:ext cx="513978" cy="262965"/>
          </a:xfrm>
          <a:prstGeom prst="rect">
            <a:avLst/>
          </a:prstGeom>
        </p:spPr>
      </p:pic>
      <p:pic>
        <p:nvPicPr>
          <p:cNvPr id="20" name="Bild 19"/>
          <p:cNvPicPr>
            <a:picLocks noChangeAspect="1"/>
          </p:cNvPicPr>
          <p:nvPr/>
        </p:nvPicPr>
        <p:blipFill>
          <a:blip r:embed="rId8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490" y="2958707"/>
            <a:ext cx="538006" cy="34419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5B0FA964-6D5A-DD4A-8FEA-7535353F21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4725144"/>
            <a:ext cx="864096" cy="2264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D6FE0942-A3E4-444E-B40A-250818EBBE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935" y="3027841"/>
            <a:ext cx="288032" cy="288032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580AB769-46D2-A54A-8B18-B6ABA841CE92}"/>
              </a:ext>
            </a:extLst>
          </p:cNvPr>
          <p:cNvSpPr txBox="1"/>
          <p:nvPr/>
        </p:nvSpPr>
        <p:spPr>
          <a:xfrm>
            <a:off x="1187624" y="234888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Canada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C58942E-188D-8E42-BCAF-0874B17B32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9632" y="2564904"/>
            <a:ext cx="635000" cy="177800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615D7EC2-33AE-0F4A-B710-13281FDD8F5E}"/>
              </a:ext>
            </a:extLst>
          </p:cNvPr>
          <p:cNvSpPr txBox="1"/>
          <p:nvPr/>
        </p:nvSpPr>
        <p:spPr>
          <a:xfrm>
            <a:off x="1759188" y="285534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US</a:t>
            </a:r>
            <a:endParaRPr lang="de-DE" sz="1200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01962E1C-8631-F14E-936D-655BF4C3F1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1027" y="3093839"/>
            <a:ext cx="317500" cy="3810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8DA6AC47-026C-CB44-8793-32526C2D9B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1640" y="3825974"/>
            <a:ext cx="576064" cy="315035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2D0407C7-44BB-D246-B637-330AA1A03ADC}"/>
              </a:ext>
            </a:extLst>
          </p:cNvPr>
          <p:cNvSpPr txBox="1"/>
          <p:nvPr/>
        </p:nvSpPr>
        <p:spPr>
          <a:xfrm>
            <a:off x="4691997" y="2960032"/>
            <a:ext cx="4505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err="1"/>
              <a:t>Italy</a:t>
            </a:r>
            <a:endParaRPr lang="de-DE" sz="12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xmlns="" id="{97CA0FD7-E5A4-1B48-A57B-8C61E652446C}"/>
              </a:ext>
            </a:extLst>
          </p:cNvPr>
          <p:cNvSpPr txBox="1"/>
          <p:nvPr/>
        </p:nvSpPr>
        <p:spPr>
          <a:xfrm>
            <a:off x="2483768" y="4509120"/>
            <a:ext cx="522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Brasil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B18AF974-0186-4D48-B224-9B3F335E8B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988" y="2636912"/>
            <a:ext cx="217060" cy="33223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3AC64DA4-D44A-4745-9642-D253E42E158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129" y="3204655"/>
            <a:ext cx="360040" cy="337538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xmlns="" id="{F6DF3325-F0E0-C64B-81F4-F215BDF1BC03}"/>
              </a:ext>
            </a:extLst>
          </p:cNvPr>
          <p:cNvSpPr txBox="1"/>
          <p:nvPr/>
        </p:nvSpPr>
        <p:spPr>
          <a:xfrm>
            <a:off x="3851920" y="2420888"/>
            <a:ext cx="875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Luxemburg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CD9F2824-6F44-9640-B2D4-71A6188127EC}"/>
              </a:ext>
            </a:extLst>
          </p:cNvPr>
          <p:cNvSpPr txBox="1"/>
          <p:nvPr/>
        </p:nvSpPr>
        <p:spPr>
          <a:xfrm>
            <a:off x="3877568" y="2791961"/>
            <a:ext cx="601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France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A46FB3A3-410F-0442-A48C-E1FE152D4DD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0375" y="2828204"/>
            <a:ext cx="323230" cy="323230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xmlns="" id="{96EAD264-93CC-504B-9D6B-0D914DE430D5}"/>
              </a:ext>
            </a:extLst>
          </p:cNvPr>
          <p:cNvSpPr txBox="1"/>
          <p:nvPr/>
        </p:nvSpPr>
        <p:spPr>
          <a:xfrm>
            <a:off x="1259632" y="3573016"/>
            <a:ext cx="639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Mexico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xmlns="" id="{6621E4ED-3435-3647-968D-32A1206A5F89}"/>
              </a:ext>
            </a:extLst>
          </p:cNvPr>
          <p:cNvSpPr txBox="1"/>
          <p:nvPr/>
        </p:nvSpPr>
        <p:spPr>
          <a:xfrm>
            <a:off x="3933866" y="2597145"/>
            <a:ext cx="907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err="1"/>
              <a:t>Switzerland</a:t>
            </a:r>
            <a:endParaRPr lang="de-DE" sz="1200" dirty="0"/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xmlns="" id="{D31AEB37-F093-B44D-B460-3ABA6C243E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27466" y="3280813"/>
            <a:ext cx="812800" cy="101600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xmlns="" id="{01503B20-EA33-9B48-8D42-A4A0DC52594B}"/>
              </a:ext>
            </a:extLst>
          </p:cNvPr>
          <p:cNvSpPr txBox="1"/>
          <p:nvPr/>
        </p:nvSpPr>
        <p:spPr>
          <a:xfrm>
            <a:off x="3440203" y="302589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Spain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xmlns="" id="{FA2F1975-880D-7040-830E-C2779A0E1517}"/>
              </a:ext>
            </a:extLst>
          </p:cNvPr>
          <p:cNvSpPr txBox="1"/>
          <p:nvPr/>
        </p:nvSpPr>
        <p:spPr>
          <a:xfrm>
            <a:off x="4932040" y="2564904"/>
            <a:ext cx="6269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Austria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xmlns="" id="{489AD841-ACCD-FB41-8CEC-012FFCEF13E2}"/>
              </a:ext>
            </a:extLst>
          </p:cNvPr>
          <p:cNvSpPr txBox="1"/>
          <p:nvPr/>
        </p:nvSpPr>
        <p:spPr>
          <a:xfrm>
            <a:off x="4572000" y="2420888"/>
            <a:ext cx="75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Germany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xmlns="" id="{6ADCE48A-B8FB-A843-860E-2110BB0746A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816" y="2438452"/>
            <a:ext cx="288032" cy="288032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852C7D12-A2C7-FE41-950F-00384D6CB341}"/>
              </a:ext>
            </a:extLst>
          </p:cNvPr>
          <p:cNvSpPr txBox="1"/>
          <p:nvPr/>
        </p:nvSpPr>
        <p:spPr>
          <a:xfrm>
            <a:off x="5208002" y="2448309"/>
            <a:ext cx="1116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Czech Republic</a:t>
            </a: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xmlns="" id="{BFD4EEC2-AE02-364D-A348-FEE16BDD573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31796" y="2204864"/>
            <a:ext cx="648072" cy="286852"/>
          </a:xfrm>
          <a:prstGeom prst="rect">
            <a:avLst/>
          </a:prstGeom>
        </p:spPr>
      </p:pic>
      <p:sp>
        <p:nvSpPr>
          <p:cNvPr id="42" name="Textfeld 41">
            <a:extLst>
              <a:ext uri="{FF2B5EF4-FFF2-40B4-BE49-F238E27FC236}">
                <a16:creationId xmlns:a16="http://schemas.microsoft.com/office/drawing/2014/main" xmlns="" id="{6A148FF5-A061-D846-A4B0-378814E83886}"/>
              </a:ext>
            </a:extLst>
          </p:cNvPr>
          <p:cNvSpPr txBox="1"/>
          <p:nvPr/>
        </p:nvSpPr>
        <p:spPr>
          <a:xfrm>
            <a:off x="5220072" y="1994451"/>
            <a:ext cx="677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err="1"/>
              <a:t>Sweden</a:t>
            </a:r>
            <a:endParaRPr lang="de-DE" sz="120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E10AF9A7-AB7F-234B-A98A-D0B79B4CF607}"/>
              </a:ext>
            </a:extLst>
          </p:cNvPr>
          <p:cNvSpPr txBox="1"/>
          <p:nvPr/>
        </p:nvSpPr>
        <p:spPr>
          <a:xfrm>
            <a:off x="4623884" y="1988840"/>
            <a:ext cx="668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err="1"/>
              <a:t>Norway</a:t>
            </a:r>
            <a:endParaRPr lang="de-DE" sz="120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075A6BC7-5985-8842-9DFF-6758FC28F395}"/>
              </a:ext>
            </a:extLst>
          </p:cNvPr>
          <p:cNvSpPr txBox="1"/>
          <p:nvPr/>
        </p:nvSpPr>
        <p:spPr>
          <a:xfrm>
            <a:off x="3471756" y="1988840"/>
            <a:ext cx="1219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The </a:t>
            </a:r>
            <a:r>
              <a:rPr lang="de-DE" sz="1200" err="1"/>
              <a:t>Netherlands</a:t>
            </a:r>
            <a:endParaRPr lang="de-DE" sz="1200"/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xmlns="" id="{3BB84FEC-31F5-8641-851F-8CDAF02A232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482" y="2217291"/>
            <a:ext cx="334392" cy="282143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xmlns="" id="{FB9EC9DB-1A4C-DA46-A3CE-2A9C8D9BE5D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28228" y="2276872"/>
            <a:ext cx="648072" cy="162018"/>
          </a:xfrm>
          <a:prstGeom prst="rect">
            <a:avLst/>
          </a:prstGeom>
        </p:spPr>
      </p:pic>
      <p:sp>
        <p:nvSpPr>
          <p:cNvPr id="47" name="Textfeld 46">
            <a:extLst>
              <a:ext uri="{FF2B5EF4-FFF2-40B4-BE49-F238E27FC236}">
                <a16:creationId xmlns:a16="http://schemas.microsoft.com/office/drawing/2014/main" xmlns="" id="{ED61CBE8-BECA-FD44-8E41-E11772DC9809}"/>
              </a:ext>
            </a:extLst>
          </p:cNvPr>
          <p:cNvSpPr txBox="1"/>
          <p:nvPr/>
        </p:nvSpPr>
        <p:spPr>
          <a:xfrm>
            <a:off x="5767410" y="2803029"/>
            <a:ext cx="670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Ukraine</a:t>
            </a:r>
          </a:p>
        </p:txBody>
      </p:sp>
      <p:pic>
        <p:nvPicPr>
          <p:cNvPr id="48" name="Grafik 47">
            <a:extLst>
              <a:ext uri="{FF2B5EF4-FFF2-40B4-BE49-F238E27FC236}">
                <a16:creationId xmlns:a16="http://schemas.microsoft.com/office/drawing/2014/main" xmlns="" id="{888409CC-0D5B-8C46-9294-B6DAD704BA0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52320" y="3886448"/>
            <a:ext cx="938457" cy="190624"/>
          </a:xfrm>
          <a:prstGeom prst="rect">
            <a:avLst/>
          </a:prstGeom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xmlns="" id="{E656A702-480F-0346-B792-4F2787ECBC8F}"/>
              </a:ext>
            </a:extLst>
          </p:cNvPr>
          <p:cNvSpPr txBox="1"/>
          <p:nvPr/>
        </p:nvSpPr>
        <p:spPr>
          <a:xfrm>
            <a:off x="7608103" y="3652609"/>
            <a:ext cx="61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Taiwan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xmlns="" id="{10D8B043-D125-454E-A09B-7607D7D3C5B0}"/>
              </a:ext>
            </a:extLst>
          </p:cNvPr>
          <p:cNvSpPr txBox="1"/>
          <p:nvPr/>
        </p:nvSpPr>
        <p:spPr>
          <a:xfrm>
            <a:off x="6804248" y="3140968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China</a:t>
            </a:r>
          </a:p>
        </p:txBody>
      </p:sp>
      <p:pic>
        <p:nvPicPr>
          <p:cNvPr id="51" name="Grafik 50">
            <a:extLst>
              <a:ext uri="{FF2B5EF4-FFF2-40B4-BE49-F238E27FC236}">
                <a16:creationId xmlns:a16="http://schemas.microsoft.com/office/drawing/2014/main" xmlns="" id="{7E0BFDFE-99AF-AD4D-A274-333873D85A7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3354710"/>
            <a:ext cx="792088" cy="253468"/>
          </a:xfrm>
          <a:prstGeom prst="rect">
            <a:avLst/>
          </a:prstGeom>
        </p:spPr>
      </p:pic>
      <p:sp>
        <p:nvSpPr>
          <p:cNvPr id="52" name="Textfeld 51">
            <a:extLst>
              <a:ext uri="{FF2B5EF4-FFF2-40B4-BE49-F238E27FC236}">
                <a16:creationId xmlns:a16="http://schemas.microsoft.com/office/drawing/2014/main" xmlns="" id="{2DCC6031-EEFF-1946-9CA3-C40E101A9AE0}"/>
              </a:ext>
            </a:extLst>
          </p:cNvPr>
          <p:cNvSpPr txBox="1"/>
          <p:nvPr/>
        </p:nvSpPr>
        <p:spPr>
          <a:xfrm>
            <a:off x="7724998" y="2982218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Japan</a:t>
            </a:r>
          </a:p>
        </p:txBody>
      </p:sp>
      <p:pic>
        <p:nvPicPr>
          <p:cNvPr id="53" name="Grafik 52">
            <a:extLst>
              <a:ext uri="{FF2B5EF4-FFF2-40B4-BE49-F238E27FC236}">
                <a16:creationId xmlns:a16="http://schemas.microsoft.com/office/drawing/2014/main" xmlns="" id="{DD80899F-EFD2-9942-8C90-92015CDA3DF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360" y="3212976"/>
            <a:ext cx="288032" cy="291064"/>
          </a:xfrm>
          <a:prstGeom prst="rect">
            <a:avLst/>
          </a:pr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xmlns="" id="{E123BB35-B84F-5149-9D8A-D79722B325D7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050" y="3221936"/>
            <a:ext cx="360040" cy="240972"/>
          </a:xfrm>
          <a:prstGeom prst="rect">
            <a:avLst/>
          </a:prstGeom>
        </p:spPr>
      </p:pic>
      <p:sp>
        <p:nvSpPr>
          <p:cNvPr id="56" name="Textfeld 55">
            <a:extLst>
              <a:ext uri="{FF2B5EF4-FFF2-40B4-BE49-F238E27FC236}">
                <a16:creationId xmlns:a16="http://schemas.microsoft.com/office/drawing/2014/main" xmlns="" id="{B069D587-5D19-B247-BA10-62A7B657B1CB}"/>
              </a:ext>
            </a:extLst>
          </p:cNvPr>
          <p:cNvSpPr txBox="1"/>
          <p:nvPr/>
        </p:nvSpPr>
        <p:spPr>
          <a:xfrm>
            <a:off x="6144541" y="365260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err="1"/>
              <a:t>India</a:t>
            </a:r>
            <a:endParaRPr lang="de-DE" sz="12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FEFDFA3D-6C2E-FF4C-89F4-3936EABC7C5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6409" y="3921862"/>
            <a:ext cx="700352" cy="2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7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Public Benefit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5D0FB13C-E228-914A-9302-3A1B92306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988840"/>
            <a:ext cx="4652983" cy="418768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133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Governance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E081088A-62BE-0D47-935A-3E3218EB7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780" y="2132856"/>
            <a:ext cx="3374439" cy="359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1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Finances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3F6947BF-EF70-7F48-B715-53F8B7CE6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942" y="1916832"/>
            <a:ext cx="3930116" cy="443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8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Efficiency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5F9B6289-E5D5-F848-819F-957F1B8F1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786" y="2060848"/>
            <a:ext cx="4054422" cy="405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9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Effectiveness</a:t>
            </a: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EBFF2D77-A9A8-654F-A32B-B83A08F71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132856"/>
            <a:ext cx="4771970" cy="36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7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Integrity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EFC86A87-F831-154F-9261-58F51248E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796" y="2276872"/>
            <a:ext cx="3672408" cy="378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85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Transparency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A44C89A4-D044-4440-BF3F-A58F2F639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17" y="2492896"/>
            <a:ext cx="7482965" cy="278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56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CH" dirty="0"/>
              <a:t>Set Standards</a:t>
            </a:r>
            <a:endParaRPr lang="en-US" dirty="0"/>
          </a:p>
        </p:txBody>
      </p:sp>
      <p:pic>
        <p:nvPicPr>
          <p:cNvPr id="4" name="Inhaltsplatzhalter 6">
            <a:extLst>
              <a:ext uri="{FF2B5EF4-FFF2-40B4-BE49-F238E27FC236}">
                <a16:creationId xmlns:a16="http://schemas.microsoft.com/office/drawing/2014/main" xmlns="" id="{97956C18-BC4B-7D48-B48D-B546DD7932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06"/>
          <a:stretch/>
        </p:blipFill>
        <p:spPr>
          <a:xfrm>
            <a:off x="1839380" y="2204864"/>
            <a:ext cx="5465239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31705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Assess Charities</a:t>
            </a:r>
          </a:p>
        </p:txBody>
      </p:sp>
      <p:pic>
        <p:nvPicPr>
          <p:cNvPr id="5" name="Inhaltsplatzhalter 6">
            <a:extLst>
              <a:ext uri="{FF2B5EF4-FFF2-40B4-BE49-F238E27FC236}">
                <a16:creationId xmlns:a16="http://schemas.microsoft.com/office/drawing/2014/main" xmlns="" id="{A96A872E-9976-804F-825D-EA6D01D6E4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5741" y="1901952"/>
            <a:ext cx="5559298" cy="419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37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03405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Inform the Public</a:t>
            </a:r>
          </a:p>
        </p:txBody>
      </p:sp>
      <p:pic>
        <p:nvPicPr>
          <p:cNvPr id="4" name="Inhaltsplatzhalter 6">
            <a:extLst>
              <a:ext uri="{FF2B5EF4-FFF2-40B4-BE49-F238E27FC236}">
                <a16:creationId xmlns:a16="http://schemas.microsoft.com/office/drawing/2014/main" xmlns="" id="{0959B422-8C44-4E44-A8D1-E05806DB7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499" y="1901952"/>
            <a:ext cx="4521033" cy="4242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07777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264" y="2060848"/>
            <a:ext cx="8476416" cy="3533089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Customized</a:t>
            </a:r>
          </a:p>
        </p:txBody>
      </p:sp>
    </p:spTree>
    <p:extLst>
      <p:ext uri="{BB962C8B-B14F-4D97-AF65-F5344CB8AC3E}">
        <p14:creationId xmlns:p14="http://schemas.microsoft.com/office/powerpoint/2010/main" val="403740825"/>
      </p:ext>
    </p:extLst>
  </p:cSld>
  <p:clrMapOvr>
    <a:masterClrMapping/>
  </p:clrMapOvr>
</p:sld>
</file>

<file path=ppt/theme/theme1.xml><?xml version="1.0" encoding="utf-8"?>
<a:theme xmlns:a="http://schemas.openxmlformats.org/drawingml/2006/main" name="Zewo 2016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CECCF1C5A3D94E9A702C014830A287" ma:contentTypeVersion="5" ma:contentTypeDescription="Vytvoří nový dokument" ma:contentTypeScope="" ma:versionID="60a45f3951ab2c42a9309b5419bb021f">
  <xsd:schema xmlns:xsd="http://www.w3.org/2001/XMLSchema" xmlns:xs="http://www.w3.org/2001/XMLSchema" xmlns:p="http://schemas.microsoft.com/office/2006/metadata/properties" xmlns:ns2="affb6f6e-41cd-46a6-bdf8-6343798056d3" targetNamespace="http://schemas.microsoft.com/office/2006/metadata/properties" ma:root="true" ma:fieldsID="c0b123d33d5b6721c5a7508f5bb9ef97" ns2:_="">
    <xsd:import namespace="affb6f6e-41cd-46a6-bdf8-6343798056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b6f6e-41cd-46a6-bdf8-6343798056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4463D3-3FB2-4F30-BBA1-BB1A5CC602CC}">
  <ds:schemaRefs>
    <ds:schemaRef ds:uri="http://schemas.microsoft.com/office/2006/metadata/properties"/>
    <ds:schemaRef ds:uri="http://purl.org/dc/dcmitype/"/>
    <ds:schemaRef ds:uri="http://purl.org/dc/terms/"/>
    <ds:schemaRef ds:uri="affb6f6e-41cd-46a6-bdf8-6343798056d3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D64CF7-4B1F-43FF-B26D-F541B6B2F6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D3FE75-6F59-4F50-B0CD-AD7B47556D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fb6f6e-41cd-46a6-bdf8-6343798056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531</Words>
  <Application>Microsoft Office PowerPoint</Application>
  <PresentationFormat>Předvádění na obrazovce (4:3)</PresentationFormat>
  <Paragraphs>100</Paragraphs>
  <Slides>13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ＭＳ Ｐゴシック</vt:lpstr>
      <vt:lpstr>Arial</vt:lpstr>
      <vt:lpstr>Calibri</vt:lpstr>
      <vt:lpstr>Zewo 2016</vt:lpstr>
      <vt:lpstr>We build Trust </vt:lpstr>
      <vt:lpstr>ICFO and its Members</vt:lpstr>
      <vt:lpstr>Public Benefit</vt:lpstr>
      <vt:lpstr>Governance</vt:lpstr>
      <vt:lpstr>Finances</vt:lpstr>
      <vt:lpstr>Efficiency</vt:lpstr>
      <vt:lpstr>Effectiveness</vt:lpstr>
      <vt:lpstr>Integrity</vt:lpstr>
      <vt:lpstr>Transparency</vt:lpstr>
      <vt:lpstr>Set Standards</vt:lpstr>
      <vt:lpstr>Assess Charities</vt:lpstr>
      <vt:lpstr>Inform the Public</vt:lpstr>
      <vt:lpstr>Customized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Grafik</dc:creator>
  <cp:lastModifiedBy>Jan Kvarda</cp:lastModifiedBy>
  <cp:revision>482</cp:revision>
  <cp:lastPrinted>2018-05-15T16:15:21Z</cp:lastPrinted>
  <dcterms:created xsi:type="dcterms:W3CDTF">2016-08-16T09:43:43Z</dcterms:created>
  <dcterms:modified xsi:type="dcterms:W3CDTF">2019-06-04T08:14:51Z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0x0101007CCECCF1C5A3D94E9A702C014830A287</vt:lpwstr>
  </property>
</Properties>
</file>