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442" r:id="rId5"/>
    <p:sldId id="439" r:id="rId6"/>
    <p:sldId id="430" r:id="rId7"/>
    <p:sldId id="427" r:id="rId8"/>
    <p:sldId id="425" r:id="rId9"/>
    <p:sldId id="437" r:id="rId10"/>
    <p:sldId id="441" r:id="rId11"/>
    <p:sldId id="426" r:id="rId12"/>
    <p:sldId id="438" r:id="rId1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clrMru>
    <a:srgbClr val="E4BCAF"/>
    <a:srgbClr val="72BFAE"/>
    <a:srgbClr val="73BF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ittlere Formatvorlage 3 - 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8622" autoAdjust="0"/>
    <p:restoredTop sz="48949" autoAdjust="0"/>
  </p:normalViewPr>
  <p:slideViewPr>
    <p:cSldViewPr snapToObjects="1">
      <p:cViewPr varScale="1">
        <p:scale>
          <a:sx n="53" d="100"/>
          <a:sy n="53" d="100"/>
        </p:scale>
        <p:origin x="1944" y="72"/>
      </p:cViewPr>
      <p:guideLst>
        <p:guide orient="horz" pos="181"/>
        <p:guide pos="2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9" d="100"/>
        <a:sy n="59" d="100"/>
      </p:scale>
      <p:origin x="0" y="1176"/>
    </p:cViewPr>
  </p:sorterViewPr>
  <p:notesViewPr>
    <p:cSldViewPr snapToObjects="1">
      <p:cViewPr varScale="1">
        <p:scale>
          <a:sx n="83" d="100"/>
          <a:sy n="83" d="100"/>
        </p:scale>
        <p:origin x="201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18D3A-DF45-154D-9C4C-A00CE977DABE}" type="datetimeFigureOut">
              <a:rPr lang="de-DE" smtClean="0"/>
              <a:t>04.06.2019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44AC1-5A81-FF48-8229-23FABAE0C9E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47744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974B4-1178-D94B-ABA3-51E2ADCC7305}" type="datetimeFigureOut">
              <a:rPr lang="de-DE" smtClean="0"/>
              <a:t>04.06.2019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FA4F0-7104-5D43-AB67-A774874A1C9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45916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7608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Neverthe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 ICFO-members have agreed on shared principles t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 charities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fair and credible 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manner.  </a:t>
            </a:r>
            <a:r>
              <a:rPr lang="de-CH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de-C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de-C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noProof="0" dirty="0"/>
              <a:t>The principles address the</a:t>
            </a:r>
            <a:r>
              <a:rPr lang="en-US" baseline="0" noProof="0" dirty="0"/>
              <a:t> </a:t>
            </a:r>
            <a:r>
              <a:rPr lang="en-US" b="1" noProof="0" dirty="0"/>
              <a:t>main areas of building donors trust</a:t>
            </a:r>
            <a:r>
              <a:rPr lang="en-US" noProof="0" dirty="0"/>
              <a:t>:</a:t>
            </a:r>
          </a:p>
          <a:p>
            <a:endParaRPr lang="en-US" noProof="0" dirty="0"/>
          </a:p>
          <a:p>
            <a:pPr marL="228600" indent="-228600">
              <a:buAutoNum type="arabicPeriod"/>
            </a:pPr>
            <a:r>
              <a:rPr lang="en-US" noProof="0" dirty="0"/>
              <a:t>How to set</a:t>
            </a:r>
            <a:r>
              <a:rPr lang="en-US" b="1" noProof="0" dirty="0"/>
              <a:t> standards for charities </a:t>
            </a:r>
          </a:p>
          <a:p>
            <a:pPr marL="228600" indent="-228600">
              <a:buAutoNum type="arabicPeriod"/>
            </a:pPr>
            <a:r>
              <a:rPr lang="en-US" noProof="0" dirty="0"/>
              <a:t>How to a</a:t>
            </a:r>
            <a:r>
              <a:rPr lang="en-US" b="1" noProof="0" dirty="0"/>
              <a:t>ssess charities against such</a:t>
            </a:r>
            <a:r>
              <a:rPr lang="en-US" b="1" baseline="0" noProof="0" dirty="0"/>
              <a:t> standards</a:t>
            </a:r>
            <a:endParaRPr lang="en-US" noProof="0" dirty="0"/>
          </a:p>
          <a:p>
            <a:r>
              <a:rPr lang="en-US" noProof="0" dirty="0"/>
              <a:t>3. How to </a:t>
            </a:r>
            <a:r>
              <a:rPr lang="en-US" b="1" noProof="0" dirty="0"/>
              <a:t>inform on the result of the assessment</a:t>
            </a:r>
          </a:p>
          <a:p>
            <a:endParaRPr lang="en-US" noProof="0" dirty="0"/>
          </a:p>
          <a:p>
            <a:endParaRPr lang="en-US" noProof="0" dirty="0"/>
          </a:p>
          <a:p>
            <a:endParaRPr kumimoji="1" lang="de-CH" sz="1200" b="1" kern="1200" dirty="0">
              <a:solidFill>
                <a:schemeClr val="tx1"/>
              </a:solidFill>
              <a:effectLst/>
              <a:latin typeface="+mn-lt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6202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None/>
            </a:pPr>
            <a:r>
              <a:rPr lang="en-US" sz="1200" baseline="0" dirty="0"/>
              <a:t>The Principles identify 7 key areas you should cover as charity monitoring agency with your </a:t>
            </a:r>
            <a:r>
              <a:rPr lang="en-US" sz="1200" b="1" baseline="0" dirty="0"/>
              <a:t>standards:</a:t>
            </a:r>
            <a:br>
              <a:rPr lang="en-US" sz="1200" b="1" baseline="0" dirty="0"/>
            </a:br>
            <a:endParaRPr lang="en-US" sz="1200" b="0" noProof="0" dirty="0"/>
          </a:p>
          <a:p>
            <a:pPr>
              <a:buFont typeface="+mj-lt"/>
              <a:buAutoNum type="arabicPeriod"/>
            </a:pPr>
            <a:r>
              <a:rPr lang="en-US" sz="1200" b="0" baseline="0" noProof="0" dirty="0"/>
              <a:t> Define what it means to </a:t>
            </a:r>
            <a:r>
              <a:rPr lang="en-US" sz="1200" b="1" baseline="0" noProof="0" dirty="0"/>
              <a:t>fulfill</a:t>
            </a:r>
            <a:r>
              <a:rPr lang="en-US" sz="1200" b="1" noProof="0" dirty="0"/>
              <a:t> </a:t>
            </a:r>
            <a:r>
              <a:rPr lang="en-US" sz="1200" b="0" noProof="0" dirty="0"/>
              <a:t>a mission, which is dedicated to the public benefit. </a:t>
            </a:r>
          </a:p>
          <a:p>
            <a:pPr>
              <a:buFont typeface="+mj-lt"/>
              <a:buAutoNum type="arabicPeriod"/>
            </a:pPr>
            <a:r>
              <a:rPr lang="en-US" sz="1200" b="0" noProof="0" dirty="0"/>
              <a:t> Aim for </a:t>
            </a:r>
            <a:r>
              <a:rPr lang="en-US" sz="1200" b="1" noProof="0" dirty="0"/>
              <a:t>good governance</a:t>
            </a:r>
            <a:r>
              <a:rPr lang="en-US" sz="1200" b="0" noProof="0" dirty="0"/>
              <a:t>:</a:t>
            </a:r>
            <a:r>
              <a:rPr lang="en-US" sz="1200" b="0" baseline="0" noProof="0" dirty="0"/>
              <a:t> </a:t>
            </a:r>
            <a:r>
              <a:rPr lang="en-US" sz="1200" b="0" noProof="0" dirty="0"/>
              <a:t>Ask charities to have an </a:t>
            </a:r>
            <a:r>
              <a:rPr lang="en-US" sz="1200" b="1" noProof="0" dirty="0"/>
              <a:t>active governing body. </a:t>
            </a:r>
            <a:r>
              <a:rPr lang="en-US" sz="1200" b="0" baseline="0" noProof="0" dirty="0"/>
              <a:t>And</a:t>
            </a:r>
            <a:r>
              <a:rPr lang="en-US" sz="1200" b="1" baseline="0" noProof="0" dirty="0"/>
              <a:t> </a:t>
            </a:r>
            <a:r>
              <a:rPr lang="en-US" sz="1200" b="0" noProof="0" dirty="0"/>
              <a:t>effective </a:t>
            </a:r>
            <a:r>
              <a:rPr lang="en-US" sz="1200" b="1" noProof="0" dirty="0"/>
              <a:t>supervisory structures</a:t>
            </a:r>
            <a:r>
              <a:rPr lang="en-US" sz="1200" b="0" noProof="0" dirty="0"/>
              <a:t>. Make sure</a:t>
            </a:r>
            <a:r>
              <a:rPr lang="en-US" sz="1200" b="0" baseline="0" noProof="0" dirty="0"/>
              <a:t> they </a:t>
            </a:r>
            <a:r>
              <a:rPr lang="en-US" sz="1200" b="1" noProof="0" dirty="0"/>
              <a:t>fulfill their responsibilities.</a:t>
            </a:r>
            <a:r>
              <a:rPr lang="en-US" sz="1200" b="1" baseline="0" noProof="0" dirty="0"/>
              <a:t> </a:t>
            </a:r>
            <a:r>
              <a:rPr lang="en-US" sz="1200" b="0" noProof="0" dirty="0"/>
              <a:t>And that they act with the </a:t>
            </a:r>
            <a:r>
              <a:rPr lang="en-US" sz="1200" b="1" noProof="0" dirty="0"/>
              <a:t>necessary independence.</a:t>
            </a:r>
          </a:p>
          <a:p>
            <a:pPr>
              <a:buFont typeface="+mj-lt"/>
              <a:buAutoNum type="arabicPeriod"/>
            </a:pPr>
            <a:r>
              <a:rPr lang="en-US" sz="1200" b="0" noProof="0" dirty="0"/>
              <a:t> Have a look at the </a:t>
            </a:r>
            <a:r>
              <a:rPr lang="en-US" sz="1200" b="1" noProof="0" dirty="0"/>
              <a:t>finances</a:t>
            </a:r>
            <a:r>
              <a:rPr lang="en-US" sz="1200" b="0" noProof="0" dirty="0"/>
              <a:t>: The financial information must be complete,</a:t>
            </a:r>
            <a:r>
              <a:rPr lang="en-US" sz="1200" b="0" baseline="0" noProof="0" dirty="0"/>
              <a:t> </a:t>
            </a:r>
            <a:r>
              <a:rPr lang="en-US" sz="1200" b="0" noProof="0" dirty="0"/>
              <a:t>accurate,</a:t>
            </a:r>
            <a:r>
              <a:rPr lang="en-US" sz="1200" b="0" baseline="0" noProof="0" dirty="0"/>
              <a:t> </a:t>
            </a:r>
            <a:r>
              <a:rPr lang="en-US" sz="1200" b="0" noProof="0" dirty="0"/>
              <a:t>true and provide a fair view of the financial situation.</a:t>
            </a:r>
            <a:r>
              <a:rPr lang="en-US" sz="1200" b="0" baseline="0" noProof="0" dirty="0"/>
              <a:t> </a:t>
            </a:r>
          </a:p>
          <a:p>
            <a:pPr>
              <a:buFont typeface="+mj-lt"/>
              <a:buAutoNum type="arabicPeriod"/>
            </a:pPr>
            <a:r>
              <a:rPr lang="en-US" sz="1200" b="0" baseline="0" noProof="0" dirty="0"/>
              <a:t> </a:t>
            </a:r>
            <a:r>
              <a:rPr lang="en-US" sz="1200" b="0" noProof="0" dirty="0"/>
              <a:t>Ask for </a:t>
            </a:r>
            <a:r>
              <a:rPr lang="en-US" sz="1200" b="1" noProof="0" dirty="0"/>
              <a:t>transparency </a:t>
            </a:r>
            <a:r>
              <a:rPr lang="en-US" sz="1200" b="0" noProof="0" dirty="0"/>
              <a:t>about the </a:t>
            </a:r>
            <a:r>
              <a:rPr lang="en-US" sz="1200" b="1" noProof="0" dirty="0"/>
              <a:t>costs for fundraising and overhead.</a:t>
            </a:r>
          </a:p>
          <a:p>
            <a:pPr>
              <a:buFont typeface="+mj-lt"/>
              <a:buAutoNum type="arabicPeriod"/>
            </a:pPr>
            <a:r>
              <a:rPr lang="en-US" sz="1200" b="0" baseline="0" noProof="0" dirty="0"/>
              <a:t> Address </a:t>
            </a:r>
            <a:r>
              <a:rPr lang="en-US" sz="1200" b="1" baseline="0" noProof="0" dirty="0"/>
              <a:t>effectiveness</a:t>
            </a:r>
            <a:r>
              <a:rPr lang="en-US" sz="1200" b="0" baseline="0" noProof="0" dirty="0"/>
              <a:t>: </a:t>
            </a:r>
            <a:r>
              <a:rPr lang="en-US" sz="1200" b="1" baseline="0" noProof="0" dirty="0"/>
              <a:t>Either </a:t>
            </a:r>
            <a:r>
              <a:rPr lang="en-US" sz="1200" b="1" u="sng" baseline="0" noProof="0" dirty="0"/>
              <a:t>ask</a:t>
            </a:r>
            <a:r>
              <a:rPr lang="en-US" sz="1200" b="1" baseline="0" noProof="0" dirty="0"/>
              <a:t> </a:t>
            </a:r>
            <a:r>
              <a:rPr lang="en-US" sz="1200" b="0" baseline="0" noProof="0" dirty="0"/>
              <a:t>the charity to assess regularly the result of its </a:t>
            </a:r>
            <a:r>
              <a:rPr lang="en-US" sz="1200" b="0" noProof="0" dirty="0"/>
              <a:t>activities. Or </a:t>
            </a:r>
            <a:r>
              <a:rPr lang="en-US" sz="1200" b="1" noProof="0" dirty="0"/>
              <a:t>at least </a:t>
            </a:r>
            <a:r>
              <a:rPr lang="en-US" sz="1200" b="1" u="sng" noProof="0" dirty="0"/>
              <a:t>promote</a:t>
            </a:r>
            <a:r>
              <a:rPr lang="en-US" sz="1200" b="1" noProof="0" dirty="0"/>
              <a:t> i</a:t>
            </a:r>
            <a:r>
              <a:rPr lang="en-US" sz="1200" b="0" noProof="0" dirty="0"/>
              <a:t>t.</a:t>
            </a:r>
          </a:p>
          <a:p>
            <a:pPr>
              <a:buFont typeface="+mj-lt"/>
              <a:buAutoNum type="arabicPeriod"/>
            </a:pPr>
            <a:r>
              <a:rPr lang="en-US" sz="1200" b="0" baseline="0" noProof="0" dirty="0"/>
              <a:t> Include </a:t>
            </a:r>
            <a:r>
              <a:rPr lang="en-US" sz="1200" b="1" baseline="0" noProof="0" dirty="0"/>
              <a:t>Integrity</a:t>
            </a:r>
            <a:r>
              <a:rPr lang="en-US" sz="1200" b="0" baseline="0" noProof="0" dirty="0"/>
              <a:t>: Charity </a:t>
            </a:r>
            <a:r>
              <a:rPr lang="en-US" sz="1200" b="0" noProof="0" dirty="0"/>
              <a:t>must be ethical, truthful, accurate and neither misleading nor aggressive. </a:t>
            </a:r>
            <a:br>
              <a:rPr lang="en-US" sz="1200" b="0" noProof="0" dirty="0"/>
            </a:br>
            <a:r>
              <a:rPr lang="en-US" sz="1200" b="0" noProof="0" dirty="0"/>
              <a:t>This</a:t>
            </a:r>
            <a:r>
              <a:rPr lang="en-US" sz="1200" b="0" baseline="0" noProof="0" dirty="0"/>
              <a:t> is</a:t>
            </a:r>
            <a:r>
              <a:rPr lang="en-US" sz="1200" b="0" noProof="0" dirty="0"/>
              <a:t> not only</a:t>
            </a:r>
            <a:r>
              <a:rPr lang="en-US" sz="1200" b="0" baseline="0" noProof="0" dirty="0"/>
              <a:t> true for F</a:t>
            </a:r>
            <a:r>
              <a:rPr lang="en-US" sz="1200" b="0" noProof="0" dirty="0"/>
              <a:t>undraising</a:t>
            </a:r>
            <a:r>
              <a:rPr lang="en-US" sz="1200" b="0" baseline="0" noProof="0" dirty="0"/>
              <a:t> and </a:t>
            </a:r>
            <a:r>
              <a:rPr lang="en-US" sz="1200" b="0" noProof="0" dirty="0"/>
              <a:t>Communication,</a:t>
            </a:r>
            <a:r>
              <a:rPr lang="en-US" sz="1200" b="0" baseline="0" noProof="0" dirty="0"/>
              <a:t> </a:t>
            </a:r>
            <a:r>
              <a:rPr lang="en-US" sz="1200" b="0" noProof="0" dirty="0"/>
              <a:t>but for the</a:t>
            </a:r>
            <a:r>
              <a:rPr lang="en-US" sz="1200" b="0" baseline="0" noProof="0" dirty="0"/>
              <a:t> b</a:t>
            </a:r>
            <a:r>
              <a:rPr lang="en-US" sz="1200" b="0" noProof="0" dirty="0"/>
              <a:t>ehavior of the entire organization</a:t>
            </a:r>
            <a:r>
              <a:rPr lang="en-US" sz="1200" b="0" baseline="0" noProof="0" dirty="0"/>
              <a:t>, as the Oxfam-Scandal showed us recently</a:t>
            </a:r>
            <a:r>
              <a:rPr lang="en-US" sz="1200" b="0" noProof="0" dirty="0"/>
              <a:t>. </a:t>
            </a:r>
          </a:p>
          <a:p>
            <a:pPr>
              <a:buFont typeface="+mj-lt"/>
              <a:buAutoNum type="arabicPeriod"/>
            </a:pPr>
            <a:r>
              <a:rPr lang="en-US" sz="1200" b="0" noProof="0" dirty="0"/>
              <a:t> Promote</a:t>
            </a:r>
            <a:r>
              <a:rPr lang="en-US" sz="1200" b="0" baseline="0" noProof="0" dirty="0"/>
              <a:t> </a:t>
            </a:r>
            <a:r>
              <a:rPr lang="en-US" sz="1200" b="1" noProof="0" dirty="0"/>
              <a:t>Transparency</a:t>
            </a:r>
            <a:r>
              <a:rPr lang="en-US" sz="1200" b="0" noProof="0" dirty="0"/>
              <a:t>:</a:t>
            </a:r>
            <a:r>
              <a:rPr lang="en-US" sz="1200" b="0" baseline="0" noProof="0" dirty="0"/>
              <a:t> Charities should i</a:t>
            </a:r>
            <a:r>
              <a:rPr lang="en-US" sz="1200" b="0" noProof="0" dirty="0"/>
              <a:t>nform</a:t>
            </a:r>
            <a:r>
              <a:rPr lang="en-US" sz="1200" b="0" baseline="0" noProof="0" dirty="0"/>
              <a:t> </a:t>
            </a:r>
            <a:r>
              <a:rPr lang="en-US" sz="1200" b="0" noProof="0" dirty="0"/>
              <a:t>the public freely available about their background, their finances, their activities and their results.</a:t>
            </a:r>
          </a:p>
          <a:p>
            <a:pPr>
              <a:buFont typeface="+mj-lt"/>
              <a:buAutoNum type="arabicPeriod"/>
            </a:pPr>
            <a:endParaRPr lang="en-US" sz="1200" b="0" baseline="0" noProof="0" dirty="0"/>
          </a:p>
          <a:p>
            <a:pPr>
              <a:buFont typeface="+mj-lt"/>
              <a:buNone/>
            </a:pPr>
            <a:r>
              <a:rPr lang="en-US" sz="1200" b="0" baseline="0" noProof="0" dirty="0"/>
              <a:t>Of course: ICFO-members will determine in their standards in more detail, </a:t>
            </a:r>
            <a:r>
              <a:rPr lang="en-US" sz="1200" b="1" baseline="0" noProof="0" dirty="0"/>
              <a:t>what this means in their local context. </a:t>
            </a:r>
            <a:endParaRPr lang="en-US" sz="1200" b="1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2598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To ensure</a:t>
            </a:r>
            <a:r>
              <a:rPr lang="en-US" baseline="0" noProof="0" dirty="0"/>
              <a:t> </a:t>
            </a:r>
            <a:r>
              <a:rPr lang="en-US" noProof="0" dirty="0"/>
              <a:t>that standards </a:t>
            </a:r>
            <a:r>
              <a:rPr lang="en-US" baseline="0" noProof="0" dirty="0"/>
              <a:t>will be </a:t>
            </a:r>
            <a:r>
              <a:rPr lang="en-US" b="1" noProof="0" dirty="0"/>
              <a:t>broadly accepted</a:t>
            </a:r>
            <a:r>
              <a:rPr lang="en-US" b="1" baseline="0" noProof="0" dirty="0"/>
              <a:t>. </a:t>
            </a:r>
          </a:p>
          <a:p>
            <a:endParaRPr lang="en-US" b="1" baseline="0" noProof="0" dirty="0"/>
          </a:p>
          <a:p>
            <a:r>
              <a:rPr lang="en-US" b="0" baseline="0" noProof="0" dirty="0"/>
              <a:t>That</a:t>
            </a:r>
            <a:r>
              <a:rPr lang="en-US" baseline="0" noProof="0" dirty="0"/>
              <a:t> they </a:t>
            </a:r>
            <a:r>
              <a:rPr lang="en-US" b="1" noProof="0" dirty="0"/>
              <a:t>can be met</a:t>
            </a:r>
            <a:r>
              <a:rPr lang="en-US" noProof="0" dirty="0"/>
              <a:t>. </a:t>
            </a:r>
          </a:p>
          <a:p>
            <a:endParaRPr lang="en-US" noProof="0" dirty="0"/>
          </a:p>
          <a:p>
            <a:r>
              <a:rPr lang="en-US" noProof="0" dirty="0"/>
              <a:t>And that you</a:t>
            </a:r>
            <a:r>
              <a:rPr lang="en-US" baseline="0" noProof="0" dirty="0"/>
              <a:t> can </a:t>
            </a:r>
            <a:r>
              <a:rPr lang="en-US" b="1" noProof="0" dirty="0"/>
              <a:t>enforce them.</a:t>
            </a:r>
          </a:p>
          <a:p>
            <a:endParaRPr lang="en-US" b="1" baseline="0" noProof="0" dirty="0"/>
          </a:p>
          <a:p>
            <a:r>
              <a:rPr lang="en-US" b="1" baseline="0" noProof="0" dirty="0"/>
              <a:t>B</a:t>
            </a:r>
            <a:r>
              <a:rPr lang="en-US" baseline="0" noProof="0" dirty="0"/>
              <a:t>e aware of the following: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dirty="0"/>
              <a:t>Use a </a:t>
            </a:r>
            <a:r>
              <a:rPr lang="en-US" sz="1200" b="1" dirty="0"/>
              <a:t>multi-stakeholder</a:t>
            </a:r>
            <a:r>
              <a:rPr lang="en-US" sz="1200" dirty="0"/>
              <a:t> approach to develop</a:t>
            </a:r>
            <a:r>
              <a:rPr lang="en-US" sz="1200" baseline="0" dirty="0"/>
              <a:t> the standards. Involve </a:t>
            </a:r>
            <a:r>
              <a:rPr lang="en-US" sz="1200" dirty="0"/>
              <a:t>charities,</a:t>
            </a:r>
            <a:r>
              <a:rPr lang="en-US" sz="1200" baseline="0" dirty="0"/>
              <a:t> </a:t>
            </a:r>
            <a:r>
              <a:rPr lang="en-US" sz="1200" dirty="0"/>
              <a:t>donors</a:t>
            </a:r>
            <a:r>
              <a:rPr lang="en-US" sz="1200" baseline="0" dirty="0"/>
              <a:t> and other groups of interest before you decide.</a:t>
            </a:r>
            <a:endParaRPr lang="en-US" sz="1200" dirty="0"/>
          </a:p>
          <a:p>
            <a:pPr marL="171450" indent="-171450">
              <a:buFont typeface="Arial" charset="0"/>
              <a:buChar char="•"/>
            </a:pPr>
            <a:r>
              <a:rPr lang="en-US" sz="1200" dirty="0"/>
              <a:t>Fix the standards in </a:t>
            </a:r>
            <a:r>
              <a:rPr lang="en-US" sz="1200" b="1" dirty="0"/>
              <a:t>writing</a:t>
            </a:r>
            <a:r>
              <a:rPr lang="en-US" sz="1200" dirty="0"/>
              <a:t>,</a:t>
            </a:r>
            <a:r>
              <a:rPr lang="en-US" sz="1200" baseline="0" dirty="0"/>
              <a:t> so charities and donors know what they assure.</a:t>
            </a:r>
            <a:endParaRPr lang="en-US" sz="1200" dirty="0"/>
          </a:p>
          <a:p>
            <a:pPr marL="171450" indent="-171450">
              <a:buFont typeface="Arial" charset="0"/>
              <a:buChar char="•"/>
            </a:pPr>
            <a:r>
              <a:rPr lang="en-US" sz="1200" dirty="0"/>
              <a:t>Make sure you </a:t>
            </a:r>
            <a:r>
              <a:rPr lang="en-US" sz="1200" b="1" dirty="0"/>
              <a:t>own </a:t>
            </a:r>
            <a:r>
              <a:rPr lang="en-US" sz="1200" dirty="0"/>
              <a:t>the standards</a:t>
            </a:r>
            <a:r>
              <a:rPr lang="en-US" sz="1200" baseline="0" dirty="0"/>
              <a:t>, so you can r</a:t>
            </a:r>
            <a:r>
              <a:rPr lang="en-US" sz="1200" dirty="0"/>
              <a:t>eview them periodically and </a:t>
            </a:r>
            <a:r>
              <a:rPr lang="en-US" sz="1200" b="1" dirty="0"/>
              <a:t>adjust</a:t>
            </a:r>
            <a:r>
              <a:rPr lang="en-US" sz="1200" dirty="0"/>
              <a:t> if necessary.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8630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To </a:t>
            </a:r>
            <a:r>
              <a:rPr lang="en-US" b="1" noProof="0" dirty="0"/>
              <a:t>treat</a:t>
            </a:r>
            <a:r>
              <a:rPr lang="en-US" noProof="0" dirty="0"/>
              <a:t> </a:t>
            </a:r>
            <a:r>
              <a:rPr lang="en-US" b="1" noProof="0" dirty="0"/>
              <a:t>charities fairly </a:t>
            </a:r>
            <a:r>
              <a:rPr lang="en-US" noProof="0" dirty="0"/>
              <a:t>and at the same time</a:t>
            </a:r>
            <a:r>
              <a:rPr lang="en-US" b="1" baseline="0" noProof="0" dirty="0"/>
              <a:t> </a:t>
            </a:r>
            <a:br>
              <a:rPr lang="en-US" b="1" baseline="0" noProof="0" dirty="0"/>
            </a:br>
            <a:endParaRPr lang="en-US" noProof="0" dirty="0"/>
          </a:p>
          <a:p>
            <a:r>
              <a:rPr lang="en-US" noProof="0" dirty="0"/>
              <a:t>make sure the assessment is </a:t>
            </a:r>
            <a:r>
              <a:rPr lang="en-US" b="1" noProof="0" dirty="0"/>
              <a:t>credible for donors</a:t>
            </a:r>
            <a:r>
              <a:rPr lang="en-US" b="1" baseline="0" noProof="0" dirty="0"/>
              <a:t>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you </a:t>
            </a:r>
            <a:r>
              <a:rPr lang="en-US" noProof="0" dirty="0"/>
              <a:t>should </a:t>
            </a:r>
            <a:r>
              <a:rPr lang="en-US" b="1" noProof="0" dirty="0"/>
              <a:t>keep</a:t>
            </a:r>
            <a:r>
              <a:rPr lang="en-US" b="1" baseline="0" noProof="0" dirty="0"/>
              <a:t> in mind a few points</a:t>
            </a:r>
            <a:r>
              <a:rPr lang="en-US" noProof="0" dirty="0"/>
              <a:t>: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4514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200" dirty="0"/>
              <a:t>Assess charities against a </a:t>
            </a:r>
            <a:r>
              <a:rPr lang="en-US" sz="1200" b="1" dirty="0"/>
              <a:t>set of standards, </a:t>
            </a:r>
            <a:r>
              <a:rPr lang="en-US" sz="1200" b="0" dirty="0"/>
              <a:t>which you have</a:t>
            </a:r>
            <a:r>
              <a:rPr lang="en-US" sz="1200" b="0" baseline="0" dirty="0"/>
              <a:t> developed as described before</a:t>
            </a:r>
            <a:r>
              <a:rPr lang="en-US" sz="1200" b="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Follow a </a:t>
            </a:r>
            <a:r>
              <a:rPr lang="en-US" sz="1200" b="1" dirty="0"/>
              <a:t>structured process</a:t>
            </a:r>
            <a:r>
              <a:rPr lang="en-US" sz="1200" b="0" dirty="0"/>
              <a:t>,</a:t>
            </a:r>
            <a:r>
              <a:rPr lang="en-US" sz="1200" b="0" baseline="0" dirty="0"/>
              <a:t> which is similar for similar charities.</a:t>
            </a:r>
            <a:endParaRPr lang="en-US" sz="1200" dirty="0"/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Make sure you base your</a:t>
            </a:r>
            <a:r>
              <a:rPr lang="en-US" sz="1200" baseline="0" dirty="0"/>
              <a:t> judgement on</a:t>
            </a:r>
            <a:r>
              <a:rPr lang="en-US" sz="1200" dirty="0"/>
              <a:t> </a:t>
            </a:r>
            <a:r>
              <a:rPr lang="en-US" sz="1200" b="1" dirty="0"/>
              <a:t>current information,</a:t>
            </a:r>
            <a:r>
              <a:rPr lang="en-US" sz="1200" b="1" baseline="0" dirty="0"/>
              <a:t> </a:t>
            </a:r>
            <a:r>
              <a:rPr lang="en-US" sz="1200" dirty="0"/>
              <a:t>not</a:t>
            </a:r>
            <a:r>
              <a:rPr lang="en-US" sz="1200" baseline="0" dirty="0"/>
              <a:t> on unrealistic plans or wish full thinking</a:t>
            </a:r>
            <a:endParaRPr lang="en-US" sz="1200" dirty="0"/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Work with </a:t>
            </a:r>
            <a:r>
              <a:rPr lang="en-US" sz="1200" b="1" dirty="0"/>
              <a:t>trained assessors, which are </a:t>
            </a:r>
            <a:r>
              <a:rPr lang="en-US" sz="1200" dirty="0"/>
              <a:t>not related to the charity. They may be your </a:t>
            </a:r>
            <a:r>
              <a:rPr lang="en-US" sz="1200" b="1" dirty="0"/>
              <a:t>staff</a:t>
            </a:r>
            <a:r>
              <a:rPr lang="en-US" sz="1200" dirty="0"/>
              <a:t>, your </a:t>
            </a:r>
            <a:r>
              <a:rPr lang="en-US" sz="1200" b="1" dirty="0"/>
              <a:t>volunteers</a:t>
            </a:r>
            <a:r>
              <a:rPr lang="en-US" sz="1200" dirty="0"/>
              <a:t> or </a:t>
            </a:r>
            <a:r>
              <a:rPr lang="en-US" sz="1200" b="1" dirty="0"/>
              <a:t>other</a:t>
            </a:r>
            <a:r>
              <a:rPr lang="en-US" sz="1200" dirty="0"/>
              <a:t>s (mandated by </a:t>
            </a:r>
            <a:r>
              <a:rPr lang="en-US" sz="1200" b="1" u="sng" dirty="0"/>
              <a:t>you</a:t>
            </a:r>
            <a:r>
              <a:rPr lang="en-US" sz="12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Make sure assessors </a:t>
            </a:r>
            <a:r>
              <a:rPr lang="en-US" sz="1200" b="1" u="none" dirty="0"/>
              <a:t>not only </a:t>
            </a:r>
            <a:r>
              <a:rPr lang="en-US" sz="1200" b="1" u="sng" dirty="0"/>
              <a:t>act </a:t>
            </a:r>
            <a:r>
              <a:rPr lang="en-US" sz="1200" b="0" dirty="0"/>
              <a:t>on your behalf </a:t>
            </a:r>
            <a:r>
              <a:rPr lang="en-US" sz="1200" b="1" u="none" dirty="0"/>
              <a:t>but also </a:t>
            </a:r>
            <a:r>
              <a:rPr lang="en-US" sz="1200" b="1" u="sng" dirty="0"/>
              <a:t>report </a:t>
            </a:r>
            <a:r>
              <a:rPr lang="en-US" sz="1200" b="1" dirty="0"/>
              <a:t>to you.</a:t>
            </a:r>
            <a:r>
              <a:rPr lang="en-US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Apply the same </a:t>
            </a:r>
            <a:r>
              <a:rPr lang="en-US" sz="1200" b="1" dirty="0"/>
              <a:t>assessment criteria </a:t>
            </a:r>
            <a:r>
              <a:rPr lang="en-US" sz="1200" dirty="0"/>
              <a:t>in the same situation. (Which means </a:t>
            </a:r>
            <a:r>
              <a:rPr lang="en-US" sz="1200" baseline="0" dirty="0"/>
              <a:t>you can apply </a:t>
            </a:r>
            <a:r>
              <a:rPr lang="en-US" sz="1200" b="1" baseline="0" dirty="0"/>
              <a:t>different benchmarks for different charities</a:t>
            </a:r>
            <a:r>
              <a:rPr lang="en-US" sz="1200" baseline="0" dirty="0"/>
              <a:t>)</a:t>
            </a:r>
            <a:endParaRPr lang="en-US" sz="1200" dirty="0"/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Document the </a:t>
            </a:r>
            <a:r>
              <a:rPr lang="en-US" sz="1200" b="1" dirty="0"/>
              <a:t>assessment</a:t>
            </a:r>
            <a:r>
              <a:rPr lang="en-US" sz="1200" dirty="0"/>
              <a:t> made and the </a:t>
            </a:r>
            <a:r>
              <a:rPr lang="en-US" sz="1200" b="1" dirty="0"/>
              <a:t>outcome. </a:t>
            </a:r>
            <a:r>
              <a:rPr lang="en-US" sz="1200" b="0" dirty="0"/>
              <a:t>(So</a:t>
            </a:r>
            <a:r>
              <a:rPr lang="en-US" sz="1200" b="0" baseline="0" dirty="0"/>
              <a:t> you can track and verify when needed)</a:t>
            </a:r>
            <a:endParaRPr lang="en-US" sz="1200" b="0" dirty="0"/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Review the result of the assessments</a:t>
            </a:r>
            <a:r>
              <a:rPr lang="en-US" sz="1200" baseline="0" dirty="0"/>
              <a:t> </a:t>
            </a:r>
            <a:r>
              <a:rPr lang="en-US" sz="1200" dirty="0"/>
              <a:t>to </a:t>
            </a:r>
            <a:r>
              <a:rPr lang="en-US" sz="1200" b="1" dirty="0"/>
              <a:t>assure its quality.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062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9"/>
            </a:pPr>
            <a:r>
              <a:rPr lang="en-US" sz="1200" dirty="0"/>
              <a:t>When standards are not fully met, give the charity an opportunity to </a:t>
            </a:r>
            <a:r>
              <a:rPr lang="en-US" sz="1200" b="1" dirty="0"/>
              <a:t>provide additional information</a:t>
            </a:r>
            <a:r>
              <a:rPr lang="en-US" sz="1200" dirty="0"/>
              <a:t> and to comment.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sz="1200" u="none" dirty="0"/>
              <a:t>Make sure</a:t>
            </a:r>
            <a:r>
              <a:rPr lang="en-US" sz="1200" u="none" baseline="0" dirty="0"/>
              <a:t> </a:t>
            </a:r>
            <a:r>
              <a:rPr lang="en-US" sz="1200" u="sng" baseline="0" dirty="0"/>
              <a:t>y</a:t>
            </a:r>
            <a:r>
              <a:rPr lang="en-US" sz="1200" u="sng" dirty="0"/>
              <a:t>ou</a:t>
            </a:r>
            <a:r>
              <a:rPr lang="en-US" sz="1200" dirty="0"/>
              <a:t> make the </a:t>
            </a:r>
            <a:r>
              <a:rPr lang="en-US" sz="1200" b="1" dirty="0"/>
              <a:t>final judgment</a:t>
            </a:r>
            <a:r>
              <a:rPr lang="en-US" sz="1200" b="0" dirty="0"/>
              <a:t>.</a:t>
            </a:r>
            <a:r>
              <a:rPr lang="en-US" sz="1200" b="0" baseline="0" dirty="0"/>
              <a:t> Disclose</a:t>
            </a:r>
            <a:r>
              <a:rPr lang="en-US" sz="1200" dirty="0"/>
              <a:t> how to </a:t>
            </a:r>
            <a:r>
              <a:rPr lang="en-US" sz="1200" b="1" dirty="0"/>
              <a:t>appeal</a:t>
            </a:r>
            <a:r>
              <a:rPr lang="en-US" sz="1200" b="0" dirty="0"/>
              <a:t>,</a:t>
            </a:r>
            <a:r>
              <a:rPr lang="en-US" sz="1200" b="0" baseline="0" dirty="0"/>
              <a:t> if the charity does not agree with it.</a:t>
            </a:r>
            <a:endParaRPr lang="en-US" sz="1200" dirty="0"/>
          </a:p>
          <a:p>
            <a:pPr marL="514350" indent="-514350">
              <a:buFont typeface="+mj-lt"/>
              <a:buAutoNum type="arabicPeriod" startAt="9"/>
            </a:pPr>
            <a:r>
              <a:rPr lang="en-US" sz="1200" dirty="0"/>
              <a:t>Re-assess</a:t>
            </a:r>
            <a:r>
              <a:rPr lang="en-US" sz="1200" b="1" dirty="0"/>
              <a:t> </a:t>
            </a:r>
            <a:r>
              <a:rPr lang="en-US" sz="1200" dirty="0"/>
              <a:t>a charity on a </a:t>
            </a:r>
            <a:r>
              <a:rPr lang="en-US" sz="1200" b="1" dirty="0"/>
              <a:t>regular basis </a:t>
            </a:r>
            <a:r>
              <a:rPr lang="en-US" sz="1200" dirty="0"/>
              <a:t>(ICFO recommends</a:t>
            </a:r>
            <a:r>
              <a:rPr lang="en-US" sz="1200" baseline="0" dirty="0"/>
              <a:t> every</a:t>
            </a:r>
            <a:r>
              <a:rPr lang="en-US" sz="1200" dirty="0"/>
              <a:t> 2 years). 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sz="1200" dirty="0"/>
              <a:t>You may or may not charge fees for the assessment. But if you charge:</a:t>
            </a:r>
            <a:r>
              <a:rPr lang="en-US" sz="1200" baseline="0" dirty="0"/>
              <a:t> </a:t>
            </a:r>
            <a:r>
              <a:rPr lang="en-US" sz="1200" dirty="0"/>
              <a:t>Ensure there is </a:t>
            </a:r>
            <a:r>
              <a:rPr lang="en-US" sz="1200" b="1" dirty="0"/>
              <a:t>no conflict of interest</a:t>
            </a:r>
            <a:r>
              <a:rPr lang="en-US" sz="1200" b="0" dirty="0"/>
              <a:t>.</a:t>
            </a:r>
            <a:r>
              <a:rPr lang="en-US" sz="1200" b="0" baseline="0" dirty="0"/>
              <a:t> (Do not depend on a few big ones)</a:t>
            </a:r>
            <a:r>
              <a:rPr lang="en-US" sz="1200" dirty="0"/>
              <a:t>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sz="1200" dirty="0"/>
              <a:t>Regulate the </a:t>
            </a:r>
            <a:r>
              <a:rPr lang="en-US" sz="1200" b="1" dirty="0"/>
              <a:t>reconsideration </a:t>
            </a:r>
            <a:r>
              <a:rPr lang="en-US" sz="1200" dirty="0"/>
              <a:t>of the final decision. 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sz="1200" dirty="0"/>
              <a:t>R</a:t>
            </a:r>
            <a:r>
              <a:rPr lang="en-US" sz="1200" b="1" dirty="0"/>
              <a:t>eview </a:t>
            </a:r>
            <a:r>
              <a:rPr lang="en-US" sz="1200" dirty="0"/>
              <a:t>the </a:t>
            </a:r>
            <a:r>
              <a:rPr lang="en-US" sz="1200" b="1" dirty="0"/>
              <a:t>assessment process </a:t>
            </a:r>
            <a:r>
              <a:rPr lang="en-US" sz="1200" dirty="0"/>
              <a:t>periodically.</a:t>
            </a:r>
            <a:endParaRPr lang="en-US" sz="1200" b="0" noProof="0" dirty="0"/>
          </a:p>
          <a:p>
            <a:pPr>
              <a:buFont typeface="+mj-lt"/>
              <a:buNone/>
            </a:pPr>
            <a:endParaRPr lang="en-US" sz="1200" b="0" noProof="0" dirty="0"/>
          </a:p>
          <a:p>
            <a:pPr>
              <a:buFont typeface="+mj-lt"/>
              <a:buNone/>
            </a:pPr>
            <a:r>
              <a:rPr lang="en-US" sz="1200" b="0" noProof="0" dirty="0"/>
              <a:t>Again:</a:t>
            </a:r>
            <a:r>
              <a:rPr lang="en-US" sz="1200" b="0" baseline="0" noProof="0" dirty="0"/>
              <a:t> Assessment procedures will reflect the local context once they are implement in more detail. </a:t>
            </a:r>
          </a:p>
          <a:p>
            <a:pPr>
              <a:buFont typeface="+mj-lt"/>
              <a:buNone/>
            </a:pPr>
            <a:endParaRPr lang="en-US" sz="1200" b="0" baseline="0" noProof="0" dirty="0"/>
          </a:p>
          <a:p>
            <a:pPr>
              <a:buFont typeface="+mj-lt"/>
              <a:buNone/>
            </a:pPr>
            <a:endParaRPr lang="en-US" sz="1200" b="0" baseline="0" noProof="0" dirty="0"/>
          </a:p>
          <a:p>
            <a:pPr>
              <a:buFont typeface="+mj-lt"/>
              <a:buNone/>
            </a:pPr>
            <a:endParaRPr lang="en-US" sz="1200" b="0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0436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Finally monitoring organizations </a:t>
            </a:r>
            <a:r>
              <a:rPr lang="en-US" b="1" noProof="0" dirty="0"/>
              <a:t>let</a:t>
            </a:r>
            <a:r>
              <a:rPr lang="en-US" b="1" baseline="0" noProof="0" dirty="0"/>
              <a:t> donors know, </a:t>
            </a:r>
            <a:r>
              <a:rPr lang="en-US" baseline="0" noProof="0" dirty="0"/>
              <a:t>which Charites are </a:t>
            </a:r>
            <a:r>
              <a:rPr lang="en-US" b="1" baseline="0" noProof="0" dirty="0"/>
              <a:t>trustworthy </a:t>
            </a:r>
            <a:r>
              <a:rPr lang="en-US" baseline="0" noProof="0" dirty="0"/>
              <a:t>and </a:t>
            </a:r>
            <a:r>
              <a:rPr lang="en-US" b="1" baseline="0" noProof="0" dirty="0"/>
              <a:t>how they determined </a:t>
            </a:r>
            <a:r>
              <a:rPr lang="en-US" baseline="0" noProof="0" dirty="0"/>
              <a:t>this</a:t>
            </a:r>
          </a:p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057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As charity monitoring agency </a:t>
            </a:r>
            <a:r>
              <a:rPr lang="en-US" baseline="0" noProof="0" dirty="0"/>
              <a:t>acting according to ICFO-Principles: </a:t>
            </a:r>
          </a:p>
          <a:p>
            <a:pPr marL="171450" indent="-171450">
              <a:buFontTx/>
              <a:buChar char="-"/>
            </a:pPr>
            <a:r>
              <a:rPr lang="en-US" baseline="0" noProof="0" dirty="0"/>
              <a:t>You publish your </a:t>
            </a:r>
            <a:r>
              <a:rPr lang="en-US" sz="1200" b="1" dirty="0"/>
              <a:t>standards</a:t>
            </a:r>
            <a:r>
              <a:rPr lang="en-US" sz="1200" dirty="0"/>
              <a:t>, so donors know what you had ask from trustworthy charities.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You</a:t>
            </a:r>
            <a:r>
              <a:rPr lang="en-US" sz="1200" baseline="0" dirty="0"/>
              <a:t> d</a:t>
            </a:r>
            <a:r>
              <a:rPr lang="en-US" sz="1200" dirty="0"/>
              <a:t>isclose the</a:t>
            </a:r>
            <a:r>
              <a:rPr lang="en-US" sz="1200" b="1" dirty="0"/>
              <a:t> </a:t>
            </a:r>
            <a:r>
              <a:rPr lang="en-US" sz="1200" dirty="0"/>
              <a:t>assessment </a:t>
            </a:r>
            <a:r>
              <a:rPr lang="en-US" sz="1200" b="1" dirty="0"/>
              <a:t>process </a:t>
            </a:r>
            <a:r>
              <a:rPr lang="en-US" sz="1200" dirty="0"/>
              <a:t>and </a:t>
            </a:r>
            <a:r>
              <a:rPr lang="en-US" sz="1200" b="1" dirty="0"/>
              <a:t>fees </a:t>
            </a:r>
            <a:r>
              <a:rPr lang="en-US" sz="1200" dirty="0"/>
              <a:t>that apply, so donors know your</a:t>
            </a:r>
            <a:r>
              <a:rPr lang="en-US" sz="1200" baseline="0" dirty="0"/>
              <a:t> </a:t>
            </a:r>
            <a:r>
              <a:rPr lang="en-US" sz="1200" dirty="0"/>
              <a:t>relationship with the charity. 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You inform</a:t>
            </a:r>
            <a:r>
              <a:rPr lang="en-US" sz="1200" baseline="0" dirty="0"/>
              <a:t> on </a:t>
            </a:r>
            <a:r>
              <a:rPr lang="en-US" sz="1200" dirty="0"/>
              <a:t>the result of your assessment, so donors know a </a:t>
            </a:r>
            <a:r>
              <a:rPr lang="en-US" sz="1200" b="1" dirty="0"/>
              <a:t>charity</a:t>
            </a:r>
            <a:r>
              <a:rPr lang="en-US" sz="1200" dirty="0"/>
              <a:t> </a:t>
            </a:r>
            <a:r>
              <a:rPr lang="en-US" sz="1200" b="1" dirty="0"/>
              <a:t>meets the standards </a:t>
            </a:r>
            <a:r>
              <a:rPr lang="en-US" sz="1200" dirty="0"/>
              <a:t>(you may use</a:t>
            </a:r>
            <a:r>
              <a:rPr lang="en-US" sz="1200" baseline="0" dirty="0"/>
              <a:t> </a:t>
            </a:r>
            <a:r>
              <a:rPr lang="en-US" sz="1200" b="1" baseline="0" dirty="0"/>
              <a:t>a </a:t>
            </a:r>
            <a:r>
              <a:rPr lang="en-US" sz="1200" b="1" dirty="0"/>
              <a:t>seal, a report</a:t>
            </a:r>
            <a:r>
              <a:rPr lang="en-US" sz="1200" dirty="0"/>
              <a:t>, a </a:t>
            </a:r>
            <a:r>
              <a:rPr lang="en-US" sz="1200" b="1" dirty="0"/>
              <a:t>list </a:t>
            </a:r>
            <a:r>
              <a:rPr lang="en-US" sz="1200" dirty="0"/>
              <a:t>or other</a:t>
            </a:r>
            <a:r>
              <a:rPr lang="en-US" sz="1200" baseline="0" dirty="0"/>
              <a:t> useful forms</a:t>
            </a:r>
            <a:r>
              <a:rPr lang="en-US" sz="1200" dirty="0"/>
              <a:t>). 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Should you publish negative findings of a report, you give the charity the opportunity to </a:t>
            </a:r>
            <a:r>
              <a:rPr lang="en-US" sz="1200" b="1" dirty="0"/>
              <a:t>comment </a:t>
            </a:r>
            <a:r>
              <a:rPr lang="en-US" sz="1200" dirty="0"/>
              <a:t>on it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You let charities know </a:t>
            </a:r>
            <a:r>
              <a:rPr lang="en-US" sz="1200" b="1" dirty="0"/>
              <a:t>before</a:t>
            </a:r>
            <a:r>
              <a:rPr lang="en-US" sz="1200" dirty="0"/>
              <a:t> the assessment how the results will be published.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You</a:t>
            </a:r>
            <a:r>
              <a:rPr lang="en-US" sz="1200" baseline="0" dirty="0"/>
              <a:t> d</a:t>
            </a:r>
            <a:r>
              <a:rPr lang="en-US" sz="1200" dirty="0"/>
              <a:t>on’t publish </a:t>
            </a:r>
            <a:r>
              <a:rPr lang="en-US" sz="1200" b="1" dirty="0"/>
              <a:t>rankings or ratings, as you do not want</a:t>
            </a:r>
            <a:r>
              <a:rPr lang="en-US" sz="1200" b="1" baseline="0" dirty="0"/>
              <a:t> to compare apples to pear</a:t>
            </a:r>
            <a:br>
              <a:rPr lang="en-US" sz="1200" b="1" baseline="0" dirty="0"/>
            </a:br>
            <a:endParaRPr lang="en-US" noProof="0" dirty="0"/>
          </a:p>
          <a:p>
            <a:r>
              <a:rPr lang="en-US" noProof="0" dirty="0"/>
              <a:t>Many</a:t>
            </a:r>
            <a:r>
              <a:rPr lang="en-US" baseline="0" noProof="0" dirty="0"/>
              <a:t> </a:t>
            </a:r>
            <a:r>
              <a:rPr kumimoji="1" lang="en-US" sz="1200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of us go beyond that. We </a:t>
            </a:r>
            <a:r>
              <a:rPr kumimoji="1" lang="en-US" sz="1200" b="1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educate the public </a:t>
            </a:r>
            <a:r>
              <a:rPr kumimoji="1" lang="en-US" sz="1200" b="0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to</a:t>
            </a:r>
            <a:r>
              <a:rPr kumimoji="1" lang="en-US" sz="1200" b="1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kumimoji="1" lang="en-US" sz="1200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give with </a:t>
            </a:r>
            <a:r>
              <a:rPr kumimoji="1" lang="en-US" sz="1200" b="1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generosity </a:t>
            </a:r>
            <a:r>
              <a:rPr kumimoji="1" lang="en-US" sz="1200" b="0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and </a:t>
            </a:r>
            <a:r>
              <a:rPr kumimoji="1" lang="en-US" sz="1200" b="1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advise </a:t>
            </a:r>
            <a:r>
              <a:rPr kumimoji="1" lang="en-US" sz="1200" b="1" kern="1200" baseline="0" noProof="0" dirty="0" err="1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donoers</a:t>
            </a:r>
            <a:r>
              <a:rPr kumimoji="1" lang="en-US" sz="1200" b="1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 how to donate wisely. </a:t>
            </a:r>
            <a:r>
              <a:rPr kumimoji="1" lang="en-US" sz="1200" b="0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Some of us even publish </a:t>
            </a:r>
            <a:r>
              <a:rPr kumimoji="1" lang="en-US" sz="1200" b="1" kern="1200" baseline="0" noProof="0" dirty="0">
                <a:solidFill>
                  <a:schemeClr val="tx1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t>warnings.</a:t>
            </a:r>
          </a:p>
          <a:p>
            <a:pPr>
              <a:buFont typeface="+mj-lt"/>
              <a:buNone/>
            </a:pPr>
            <a:endParaRPr lang="en-US" sz="1200" b="0" noProof="0" dirty="0"/>
          </a:p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A4F0-7104-5D43-AB67-A774874A1C98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9857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0972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4"/>
          </a:xfrm>
        </p:spPr>
        <p:txBody>
          <a:bodyPr anchor="ctr" anchorCtr="1"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3096"/>
          </a:xfrm>
        </p:spPr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908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20528" y="0"/>
            <a:ext cx="9144000" cy="1138138"/>
          </a:xfrm>
        </p:spPr>
        <p:txBody>
          <a:bodyPr anchor="ctr" anchorCtr="1"/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655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487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 anchor="ctr" anchorCtr="1"/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3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868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412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1367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800600"/>
            <a:ext cx="688315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727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95536" y="5367338"/>
            <a:ext cx="6883152" cy="804862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3161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2A2156"/>
          </a:solidFill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10387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883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9C4085F9-781D-7A47-8250-EDCA83DE1A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11396"/>
          <a:stretch/>
        </p:blipFill>
        <p:spPr>
          <a:xfrm>
            <a:off x="0" y="-1"/>
            <a:ext cx="9144000" cy="68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07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Assess Charities</a:t>
            </a:r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36" y="1905465"/>
            <a:ext cx="3019687" cy="427789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sp>
        <p:nvSpPr>
          <p:cNvPr id="4" name="Textfeld 3"/>
          <p:cNvSpPr txBox="1"/>
          <p:nvPr/>
        </p:nvSpPr>
        <p:spPr>
          <a:xfrm>
            <a:off x="802483" y="1275386"/>
            <a:ext cx="2947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Similar challenges</a:t>
            </a:r>
            <a:endParaRPr lang="en-US" sz="2800" dirty="0"/>
          </a:p>
        </p:txBody>
      </p:sp>
      <p:sp>
        <p:nvSpPr>
          <p:cNvPr id="6" name="Textfeld 5"/>
          <p:cNvSpPr txBox="1"/>
          <p:nvPr/>
        </p:nvSpPr>
        <p:spPr>
          <a:xfrm>
            <a:off x="1159157" y="6314991"/>
            <a:ext cx="2201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Local </a:t>
            </a:r>
            <a:r>
              <a:rPr lang="en-US" sz="2800" dirty="0"/>
              <a:t>context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997923" y="2883891"/>
            <a:ext cx="51460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How to set standards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How to assesses charities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How to inform on the result</a:t>
            </a:r>
          </a:p>
          <a:p>
            <a:endParaRPr lang="en-US" sz="2800" dirty="0"/>
          </a:p>
          <a:p>
            <a:r>
              <a:rPr lang="en-US" sz="2800" dirty="0"/>
              <a:t>Download: </a:t>
            </a:r>
            <a:r>
              <a:rPr lang="en-US" sz="2800" dirty="0" err="1"/>
              <a:t>www.icfo.org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55198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/>
              <a:t>7 Key Areas to Address in Standards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15816" y="1412776"/>
            <a:ext cx="4104456" cy="531550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Public Benefit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Governance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Finances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Efficiency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Effectiveness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Integrity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Transparency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5D0FB13C-E228-914A-9302-3A1B92306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059" y="1545569"/>
            <a:ext cx="432502" cy="38925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EFC86A87-F831-154F-9261-58F51248E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766" y="5229200"/>
            <a:ext cx="360040" cy="37095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E081088A-62BE-0D47-935A-3E3218EB72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7681" y="2348880"/>
            <a:ext cx="360040" cy="383268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xmlns="" id="{3F6947BF-EF70-7F48-B715-53F8B7CE6F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6385" y="3051720"/>
            <a:ext cx="462311" cy="521296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xmlns="" id="{EBFF2D77-A9A8-654F-A32B-B83A08F712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6888" y="4589772"/>
            <a:ext cx="360040" cy="276310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xmlns="" id="{5F9B6289-E5D5-F848-819F-957F1B8F12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7702" y="3882314"/>
            <a:ext cx="288032" cy="288032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xmlns="" id="{A44C89A4-D044-4440-BF3F-A58F2F6392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5736" y="6082167"/>
            <a:ext cx="5461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0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Setting Standards</a:t>
            </a:r>
            <a:endParaRPr lang="en-US"/>
          </a:p>
        </p:txBody>
      </p:sp>
      <p:sp>
        <p:nvSpPr>
          <p:cNvPr id="4" name="Inhaltsplatzhalter 3"/>
          <p:cNvSpPr txBox="1">
            <a:spLocks/>
          </p:cNvSpPr>
          <p:nvPr/>
        </p:nvSpPr>
        <p:spPr>
          <a:xfrm>
            <a:off x="323528" y="1700808"/>
            <a:ext cx="4159626" cy="4536504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800" dirty="0"/>
              <a:t>Use a </a:t>
            </a:r>
            <a:r>
              <a:rPr lang="en-US" sz="2800" b="1" dirty="0"/>
              <a:t>multi-stakeholder</a:t>
            </a:r>
            <a:r>
              <a:rPr lang="en-US" sz="2800" dirty="0"/>
              <a:t> approach.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Fix standards in </a:t>
            </a:r>
            <a:r>
              <a:rPr lang="en-US" sz="2800" b="1" dirty="0"/>
              <a:t>writing and publish </a:t>
            </a:r>
            <a:r>
              <a:rPr lang="en-US" sz="2800" dirty="0"/>
              <a:t>them.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Make sure you </a:t>
            </a:r>
            <a:r>
              <a:rPr lang="en-US" sz="2800" b="1" dirty="0"/>
              <a:t>own </a:t>
            </a:r>
            <a:r>
              <a:rPr lang="en-US" sz="2800" dirty="0"/>
              <a:t>the standards.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Review standards periodically and </a:t>
            </a:r>
            <a:r>
              <a:rPr lang="en-US" sz="2800" b="1" dirty="0"/>
              <a:t>adjust </a:t>
            </a:r>
            <a:r>
              <a:rPr lang="en-US" sz="2800" dirty="0"/>
              <a:t>them if necessary.</a:t>
            </a:r>
          </a:p>
        </p:txBody>
      </p:sp>
      <p:pic>
        <p:nvPicPr>
          <p:cNvPr id="5" name="Inhaltsplatzhalter 6">
            <a:extLst>
              <a:ext uri="{FF2B5EF4-FFF2-40B4-BE49-F238E27FC236}">
                <a16:creationId xmlns:a16="http://schemas.microsoft.com/office/drawing/2014/main" xmlns="" id="{9146B4BA-34C1-A346-B9A3-AA4266D2E2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09" t="14747" r="-977" b="18062"/>
          <a:stretch/>
        </p:blipFill>
        <p:spPr>
          <a:xfrm>
            <a:off x="4721218" y="2465313"/>
            <a:ext cx="4034089" cy="27638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3152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How to Assess Charities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xmlns="" id="{7B91D6AA-797C-6745-B5FE-ED00322BE5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1299" r="-350" b="2833"/>
          <a:stretch/>
        </p:blipFill>
        <p:spPr>
          <a:xfrm>
            <a:off x="1935741" y="1901952"/>
            <a:ext cx="5580000" cy="417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861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Assessment: Credibility and Fairness  (1/2)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484784"/>
            <a:ext cx="8942511" cy="449309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Assess against the </a:t>
            </a:r>
            <a:r>
              <a:rPr lang="en-US" sz="2800" b="1" dirty="0"/>
              <a:t>set of standards.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Follow a </a:t>
            </a:r>
            <a:r>
              <a:rPr lang="en-US" sz="2800" b="1" dirty="0"/>
              <a:t>structured process</a:t>
            </a:r>
            <a:r>
              <a:rPr lang="en-US" sz="28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Use </a:t>
            </a:r>
            <a:r>
              <a:rPr lang="en-US" sz="2800" b="1" dirty="0"/>
              <a:t>current information </a:t>
            </a:r>
            <a:r>
              <a:rPr lang="en-US" sz="2800" dirty="0"/>
              <a:t>about the charity.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Work with </a:t>
            </a:r>
            <a:r>
              <a:rPr lang="en-US" sz="2800" b="1" dirty="0"/>
              <a:t>trained assessors, </a:t>
            </a:r>
            <a:r>
              <a:rPr lang="en-US" sz="2800" dirty="0"/>
              <a:t>not related to the charity.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Assessors act </a:t>
            </a:r>
            <a:r>
              <a:rPr lang="en-US" sz="2800" b="1" dirty="0"/>
              <a:t>on direct behalf</a:t>
            </a:r>
            <a:r>
              <a:rPr lang="en-US" sz="2800" dirty="0"/>
              <a:t> of you and </a:t>
            </a:r>
            <a:r>
              <a:rPr lang="en-US" sz="2800" b="1" dirty="0"/>
              <a:t>report to you.</a:t>
            </a:r>
            <a:r>
              <a:rPr lang="en-US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Apply the same </a:t>
            </a:r>
            <a:r>
              <a:rPr lang="en-US" sz="2800" b="1" dirty="0"/>
              <a:t>assessment criteria </a:t>
            </a:r>
            <a:r>
              <a:rPr lang="en-US" sz="2800" dirty="0"/>
              <a:t>in the same situation.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Document the </a:t>
            </a:r>
            <a:r>
              <a:rPr lang="en-US" sz="2800" b="1" dirty="0"/>
              <a:t>assessment</a:t>
            </a:r>
            <a:r>
              <a:rPr lang="en-US" sz="2800" dirty="0"/>
              <a:t> and its </a:t>
            </a:r>
            <a:r>
              <a:rPr lang="en-US" sz="2800" b="1" dirty="0"/>
              <a:t>outcome.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Review the result to </a:t>
            </a:r>
            <a:r>
              <a:rPr lang="en-US" sz="2800" b="1" dirty="0"/>
              <a:t>assure the quality </a:t>
            </a:r>
            <a:r>
              <a:rPr lang="en-US" sz="2800" dirty="0"/>
              <a:t>of the assessments.  </a:t>
            </a:r>
          </a:p>
        </p:txBody>
      </p:sp>
    </p:spTree>
    <p:extLst>
      <p:ext uri="{BB962C8B-B14F-4D97-AF65-F5344CB8AC3E}">
        <p14:creationId xmlns:p14="http://schemas.microsoft.com/office/powerpoint/2010/main" val="3563783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Assessment: Credibility and Fairness  (2/2)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40" y="1772816"/>
            <a:ext cx="8964488" cy="432048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en-US" sz="2800" dirty="0"/>
              <a:t>When standards are not fully met, give the charity an opportunity to </a:t>
            </a:r>
            <a:r>
              <a:rPr lang="en-US" sz="2800" b="1" dirty="0"/>
              <a:t>provide additional information</a:t>
            </a:r>
            <a:r>
              <a:rPr lang="en-US" sz="2800" dirty="0"/>
              <a:t> and to comment.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sz="2800" u="sng" dirty="0"/>
              <a:t>You</a:t>
            </a:r>
            <a:r>
              <a:rPr lang="en-US" sz="2800" dirty="0"/>
              <a:t> make the </a:t>
            </a:r>
            <a:r>
              <a:rPr lang="en-US" sz="2800" b="1" dirty="0"/>
              <a:t>final judgment</a:t>
            </a:r>
            <a:r>
              <a:rPr lang="en-US" sz="2800" dirty="0"/>
              <a:t>, disclose how to </a:t>
            </a:r>
            <a:r>
              <a:rPr lang="en-US" sz="2800" b="1" dirty="0"/>
              <a:t>appeal</a:t>
            </a:r>
            <a:r>
              <a:rPr lang="en-US" sz="2800" dirty="0"/>
              <a:t>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sz="2800" dirty="0"/>
              <a:t>Re-assess</a:t>
            </a:r>
            <a:r>
              <a:rPr lang="en-US" sz="2800" b="1" dirty="0"/>
              <a:t> </a:t>
            </a:r>
            <a:r>
              <a:rPr lang="en-US" sz="2800" dirty="0"/>
              <a:t>a charity on a </a:t>
            </a:r>
            <a:r>
              <a:rPr lang="en-US" sz="2800" b="1" dirty="0"/>
              <a:t>regular basis </a:t>
            </a:r>
            <a:r>
              <a:rPr lang="en-US" sz="2800" dirty="0"/>
              <a:t>(e.g. 2 years). 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sz="2800" dirty="0"/>
              <a:t>Ensure there is </a:t>
            </a:r>
            <a:r>
              <a:rPr lang="en-US" sz="2800" b="1" dirty="0"/>
              <a:t>no conflict of interest</a:t>
            </a:r>
            <a:r>
              <a:rPr lang="en-US" sz="2800" dirty="0"/>
              <a:t>, if you charge fees.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sz="2800" dirty="0"/>
              <a:t>Regulate the </a:t>
            </a:r>
            <a:r>
              <a:rPr lang="en-US" sz="2800" b="1" dirty="0"/>
              <a:t>reconsideration </a:t>
            </a:r>
            <a:r>
              <a:rPr lang="en-US" sz="2800" dirty="0"/>
              <a:t>of the final decision. 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sz="2800" dirty="0"/>
              <a:t>R</a:t>
            </a:r>
            <a:r>
              <a:rPr lang="en-US" sz="2800" b="1" dirty="0"/>
              <a:t>eview </a:t>
            </a:r>
            <a:r>
              <a:rPr lang="en-US" sz="2800" dirty="0"/>
              <a:t>the </a:t>
            </a:r>
            <a:r>
              <a:rPr lang="en-US" sz="2800" b="1" dirty="0"/>
              <a:t>assessment process </a:t>
            </a:r>
            <a:r>
              <a:rPr lang="en-US" sz="2800" dirty="0"/>
              <a:t>periodically.</a:t>
            </a:r>
          </a:p>
          <a:p>
            <a:pPr marL="514350" indent="-514350">
              <a:buFont typeface="+mj-lt"/>
              <a:buAutoNum type="arabicPeriod" startAt="9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338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Inform on the Result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xmlns="" id="{494811BD-2A82-0E42-AF8B-3ACF9E438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499" y="1901952"/>
            <a:ext cx="4521033" cy="4242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98340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 on the result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2008" y="1397572"/>
            <a:ext cx="8964488" cy="541580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/>
              <a:t>Publish the </a:t>
            </a:r>
            <a:r>
              <a:rPr lang="en-US" sz="2800" b="1"/>
              <a:t>standards</a:t>
            </a:r>
            <a:r>
              <a:rPr lang="en-US" sz="280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Disclose the</a:t>
            </a:r>
            <a:r>
              <a:rPr lang="en-US" sz="2800" b="1"/>
              <a:t> </a:t>
            </a:r>
            <a:r>
              <a:rPr lang="en-US" sz="2800"/>
              <a:t>assessment </a:t>
            </a:r>
            <a:r>
              <a:rPr lang="en-US" sz="2800" b="1"/>
              <a:t>process </a:t>
            </a:r>
            <a:r>
              <a:rPr lang="en-US" sz="2800"/>
              <a:t>and </a:t>
            </a:r>
            <a:r>
              <a:rPr lang="en-US" sz="2800" b="1"/>
              <a:t>fees </a:t>
            </a:r>
            <a:r>
              <a:rPr lang="en-US" sz="2800"/>
              <a:t>that apply.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Inform on </a:t>
            </a:r>
            <a:r>
              <a:rPr lang="en-US" sz="2800" b="1"/>
              <a:t>result</a:t>
            </a:r>
            <a:r>
              <a:rPr lang="en-US" sz="2800"/>
              <a:t> of your assessment.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Give the charity the opportunity to </a:t>
            </a:r>
            <a:r>
              <a:rPr lang="en-US" sz="2800" b="1"/>
              <a:t>comment </a:t>
            </a:r>
            <a:r>
              <a:rPr lang="en-US" sz="2800"/>
              <a:t>on the </a:t>
            </a:r>
            <a:r>
              <a:rPr lang="en-US" sz="2800" b="1"/>
              <a:t>negative findings </a:t>
            </a:r>
            <a:r>
              <a:rPr lang="en-US" sz="2800"/>
              <a:t>of a </a:t>
            </a:r>
            <a:r>
              <a:rPr lang="en-US" sz="2800" b="1"/>
              <a:t>report </a:t>
            </a:r>
            <a:r>
              <a:rPr lang="en-US" sz="2800"/>
              <a:t>you will </a:t>
            </a:r>
            <a:r>
              <a:rPr lang="en-US" sz="2800" b="1"/>
              <a:t>publish</a:t>
            </a:r>
            <a:r>
              <a:rPr lang="en-US" sz="280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Let charities </a:t>
            </a:r>
            <a:r>
              <a:rPr lang="en-US" sz="2800" b="1"/>
              <a:t>know before</a:t>
            </a:r>
            <a:r>
              <a:rPr lang="en-US" sz="2800"/>
              <a:t> the assessment how the results will be published.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Do </a:t>
            </a:r>
            <a:r>
              <a:rPr lang="en-US" sz="2800" b="1"/>
              <a:t>not</a:t>
            </a:r>
            <a:r>
              <a:rPr lang="en-US" sz="2800"/>
              <a:t> publish </a:t>
            </a:r>
            <a:r>
              <a:rPr lang="en-US" sz="2800" b="1"/>
              <a:t>rankings or ratings </a:t>
            </a:r>
            <a:r>
              <a:rPr lang="en-US" sz="2800"/>
              <a:t>to compare charities</a:t>
            </a:r>
          </a:p>
          <a:p>
            <a:pPr marL="514350" indent="-514350">
              <a:buFont typeface="+mj-lt"/>
              <a:buAutoNum type="arabicPeriod"/>
            </a:pPr>
            <a:endParaRPr lang="en-US" sz="2800"/>
          </a:p>
          <a:p>
            <a:pPr marL="514350" indent="-514350">
              <a:buFont typeface="+mj-lt"/>
              <a:buAutoNum type="arabicPeriod"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533259119"/>
      </p:ext>
    </p:extLst>
  </p:cSld>
  <p:clrMapOvr>
    <a:masterClrMapping/>
  </p:clrMapOvr>
</p:sld>
</file>

<file path=ppt/theme/theme1.xml><?xml version="1.0" encoding="utf-8"?>
<a:theme xmlns:a="http://schemas.openxmlformats.org/drawingml/2006/main" name="Zewo 2016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CECCF1C5A3D94E9A702C014830A287" ma:contentTypeVersion="5" ma:contentTypeDescription="Vytvoří nový dokument" ma:contentTypeScope="" ma:versionID="60a45f3951ab2c42a9309b5419bb021f">
  <xsd:schema xmlns:xsd="http://www.w3.org/2001/XMLSchema" xmlns:xs="http://www.w3.org/2001/XMLSchema" xmlns:p="http://schemas.microsoft.com/office/2006/metadata/properties" xmlns:ns2="affb6f6e-41cd-46a6-bdf8-6343798056d3" targetNamespace="http://schemas.microsoft.com/office/2006/metadata/properties" ma:root="true" ma:fieldsID="c0b123d33d5b6721c5a7508f5bb9ef97" ns2:_="">
    <xsd:import namespace="affb6f6e-41cd-46a6-bdf8-6343798056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b6f6e-41cd-46a6-bdf8-6343798056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FBA2D9-EB56-4B28-938D-CE7A2761523D}">
  <ds:schemaRefs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affb6f6e-41cd-46a6-bdf8-6343798056d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67388AD-9616-4618-B54E-86CAC0B302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6FA7D3-11A2-4A1C-8153-78AA0FD5B1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fb6f6e-41cd-46a6-bdf8-6343798056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844</Words>
  <Application>Microsoft Office PowerPoint</Application>
  <PresentationFormat>Předvádění na obrazovce (4:3)</PresentationFormat>
  <Paragraphs>113</Paragraphs>
  <Slides>9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ＭＳ Ｐゴシック</vt:lpstr>
      <vt:lpstr>Arial</vt:lpstr>
      <vt:lpstr>Calibri</vt:lpstr>
      <vt:lpstr>Zewo 2016</vt:lpstr>
      <vt:lpstr>Prezentace aplikace PowerPoint</vt:lpstr>
      <vt:lpstr>How to Assess Charities</vt:lpstr>
      <vt:lpstr>7 Key Areas to Address in Standards </vt:lpstr>
      <vt:lpstr>Setting Standards</vt:lpstr>
      <vt:lpstr>2. How to Assess Charities</vt:lpstr>
      <vt:lpstr>Assessment: Credibility and Fairness  (1/2)</vt:lpstr>
      <vt:lpstr>Assessment: Credibility and Fairness  (2/2)</vt:lpstr>
      <vt:lpstr>3. Inform on the Result</vt:lpstr>
      <vt:lpstr>Inform on the result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Grafik</dc:creator>
  <cp:lastModifiedBy>Monika Jindrová</cp:lastModifiedBy>
  <cp:revision>480</cp:revision>
  <cp:lastPrinted>2018-05-15T16:15:21Z</cp:lastPrinted>
  <dcterms:created xsi:type="dcterms:W3CDTF">2016-08-16T09:43:43Z</dcterms:created>
  <dcterms:modified xsi:type="dcterms:W3CDTF">2019-06-04T07:56:51Z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0x0101007CCECCF1C5A3D94E9A702C014830A287</vt:lpwstr>
  </property>
</Properties>
</file>